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4"/>
  </p:notesMasterIdLst>
  <p:sldIdLst>
    <p:sldId id="256" r:id="rId3"/>
    <p:sldId id="341" r:id="rId4"/>
    <p:sldId id="343" r:id="rId5"/>
    <p:sldId id="316" r:id="rId6"/>
    <p:sldId id="330" r:id="rId7"/>
    <p:sldId id="751" r:id="rId8"/>
    <p:sldId id="347" r:id="rId9"/>
    <p:sldId id="261" r:id="rId10"/>
    <p:sldId id="313" r:id="rId11"/>
    <p:sldId id="294" r:id="rId12"/>
    <p:sldId id="344" r:id="rId13"/>
    <p:sldId id="324" r:id="rId14"/>
    <p:sldId id="282" r:id="rId15"/>
    <p:sldId id="327" r:id="rId16"/>
    <p:sldId id="328" r:id="rId17"/>
    <p:sldId id="750" r:id="rId18"/>
    <p:sldId id="345" r:id="rId19"/>
    <p:sldId id="352" r:id="rId20"/>
    <p:sldId id="749" r:id="rId21"/>
    <p:sldId id="280" r:id="rId22"/>
    <p:sldId id="349" r:id="rId23"/>
  </p:sldIdLst>
  <p:sldSz cx="12801600" cy="9601200" type="A3"/>
  <p:notesSz cx="6858000" cy="9144000"/>
  <p:defaultTextStyle>
    <a:defPPr>
      <a:defRPr lang="en-US"/>
    </a:defPPr>
    <a:lvl1pPr marL="0" algn="l" defTabSz="640003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1pPr>
    <a:lvl2pPr marL="640003" algn="l" defTabSz="640003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2pPr>
    <a:lvl3pPr marL="1280006" algn="l" defTabSz="640003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3pPr>
    <a:lvl4pPr marL="1920009" algn="l" defTabSz="640003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4pPr>
    <a:lvl5pPr marL="2560013" algn="l" defTabSz="640003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5pPr>
    <a:lvl6pPr marL="3200016" algn="l" defTabSz="640003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6pPr>
    <a:lvl7pPr marL="3840019" algn="l" defTabSz="640003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7pPr>
    <a:lvl8pPr marL="4480022" algn="l" defTabSz="640003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8pPr>
    <a:lvl9pPr marL="5120025" algn="l" defTabSz="640003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40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 scaleToFitPaper="1"/>
  <p:clrMru>
    <a:srgbClr val="00D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60"/>
    <p:restoredTop sz="80357" autoAdjust="0"/>
  </p:normalViewPr>
  <p:slideViewPr>
    <p:cSldViewPr snapToGrid="0" snapToObjects="1">
      <p:cViewPr>
        <p:scale>
          <a:sx n="94" d="100"/>
          <a:sy n="94" d="100"/>
        </p:scale>
        <p:origin x="1560" y="-584"/>
      </p:cViewPr>
      <p:guideLst>
        <p:guide orient="horz" pos="3024"/>
        <p:guide pos="40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jpeg>
</file>

<file path=ppt/media/image2.png>
</file>

<file path=ppt/media/image20.tiff>
</file>

<file path=ppt/media/image21.png>
</file>

<file path=ppt/media/image22.tiff>
</file>

<file path=ppt/media/image23.jpg>
</file>

<file path=ppt/media/image24.tiff>
</file>

<file path=ppt/media/image25.tiff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76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77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78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79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5E196ED8-1FC7-40F7-B8C5-4DADC600CCC5}" type="slidenum">
              <a:rPr lang="en-US" sz="1400">
                <a:latin typeface="Times New Roman"/>
              </a:r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1571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40003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40003" algn="l" defTabSz="640003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280006" algn="l" defTabSz="640003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20009" algn="l" defTabSz="640003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560013" algn="l" defTabSz="640003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00016" algn="l" defTabSz="640003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840019" algn="l" defTabSz="640003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480022" algn="l" defTabSz="640003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120025" algn="l" defTabSz="640003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32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r>
              <a:rPr lang="en-US" baseline="0" dirty="0"/>
              <a:t>Encoder axis could be a timing system</a:t>
            </a:r>
          </a:p>
          <a:p>
            <a:endParaRPr lang="en-US" baseline="0" dirty="0"/>
          </a:p>
          <a:p>
            <a:r>
              <a:rPr lang="en-US" dirty="0"/>
              <a:t>Future ideas:</a:t>
            </a:r>
          </a:p>
          <a:p>
            <a:r>
              <a:rPr lang="en-US" dirty="0"/>
              <a:t>Axis group..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415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349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>
              <a:latin typeface="Arial" charset="0"/>
              <a:cs typeface="DejaVu Sans" charset="0"/>
            </a:endParaRPr>
          </a:p>
        </p:txBody>
      </p:sp>
      <p:sp>
        <p:nvSpPr>
          <p:cNvPr id="63491" name="Slide Number Placeholder 3"/>
          <p:cNvSpPr>
            <a:spLocks noGrp="1"/>
          </p:cNvSpPr>
          <p:nvPr>
            <p:ph type="sldNum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fld id="{5F905154-A959-314D-9C23-E9743B4EC695}" type="slidenum">
              <a:rPr lang="en-US" sz="1400">
                <a:latin typeface="Times New Roman" charset="0"/>
              </a:rPr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762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A53A7-64CD-4D0E-AAE8-1AC9C79D7085}" type="slidenum">
              <a:rPr lang="sv-SE" smtClean="0"/>
              <a:t>12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338533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Later also CCDB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236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45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>
              <a:latin typeface="Arial" charset="0"/>
              <a:cs typeface="DejaVu Sans" charset="0"/>
            </a:endParaRPr>
          </a:p>
          <a:p>
            <a:pPr>
              <a:spcBef>
                <a:spcPct val="0"/>
              </a:spcBef>
            </a:pPr>
            <a:endParaRPr lang="en-US" dirty="0">
              <a:latin typeface="Arial" charset="0"/>
              <a:cs typeface="DejaVu Sans" charset="0"/>
            </a:endParaRPr>
          </a:p>
          <a:p>
            <a:pPr>
              <a:spcBef>
                <a:spcPct val="0"/>
              </a:spcBef>
            </a:pPr>
            <a:endParaRPr lang="en-US" dirty="0">
              <a:latin typeface="Arial" charset="0"/>
              <a:cs typeface="DejaVu Sans" charset="0"/>
            </a:endParaRPr>
          </a:p>
        </p:txBody>
      </p:sp>
      <p:sp>
        <p:nvSpPr>
          <p:cNvPr id="64515" name="Slide Number Placeholder 3"/>
          <p:cNvSpPr>
            <a:spLocks noGrp="1"/>
          </p:cNvSpPr>
          <p:nvPr>
            <p:ph type="sldNum" sz="quarter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fld id="{FF90E13B-8D95-6049-B393-CCAC902A702B}" type="slidenum">
              <a:rPr lang="en-US" sz="1400">
                <a:latin typeface="Times New Roman" charset="0"/>
              </a:rPr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403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55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>
              <a:latin typeface="Arial" charset="0"/>
              <a:cs typeface="DejaVu Sans" charset="0"/>
            </a:endParaRPr>
          </a:p>
        </p:txBody>
      </p:sp>
      <p:sp>
        <p:nvSpPr>
          <p:cNvPr id="65539" name="Slide Number Placeholder 3"/>
          <p:cNvSpPr>
            <a:spLocks noGrp="1"/>
          </p:cNvSpPr>
          <p:nvPr>
            <p:ph type="sldNum" sz="quarter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fld id="{F340F85C-7D09-C341-803A-8BCDACC660DE}" type="slidenum">
              <a:rPr lang="en-US" sz="1400">
                <a:latin typeface="Times New Roman" charset="0"/>
              </a:rPr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410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4753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349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>
              <a:latin typeface="Arial" charset="0"/>
              <a:cs typeface="DejaVu Sans" charset="0"/>
            </a:endParaRPr>
          </a:p>
        </p:txBody>
      </p:sp>
      <p:sp>
        <p:nvSpPr>
          <p:cNvPr id="63491" name="Slide Number Placeholder 3"/>
          <p:cNvSpPr>
            <a:spLocks noGrp="1"/>
          </p:cNvSpPr>
          <p:nvPr>
            <p:ph type="sldNum" sz="quarter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fld id="{5F905154-A959-314D-9C23-E9743B4EC695}" type="slidenum">
              <a:rPr lang="en-US" sz="1400">
                <a:latin typeface="Times New Roman" charset="0"/>
              </a:rPr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464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063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Later also CCDB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779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81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CBEFC357-1055-4C21-BB40-E3510F3D9D39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63548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60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06475" y="685800"/>
            <a:ext cx="4845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414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x-none" dirty="0"/>
              <a:t>Will focus on the talk on motion functionalities</a:t>
            </a:r>
            <a:endParaRPr dirty="0"/>
          </a:p>
        </p:txBody>
      </p:sp>
      <p:sp>
        <p:nvSpPr>
          <p:cNvPr id="481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CBEFC357-1055-4C21-BB40-E3510F3D9D39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5074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</a:t>
            </a:r>
            <a:r>
              <a:rPr lang="en-US" baseline="0" dirty="0"/>
              <a:t> shows an overview of our current system architecture.</a:t>
            </a:r>
          </a:p>
          <a:p>
            <a:r>
              <a:rPr lang="en-US" baseline="0" dirty="0"/>
              <a:t>The Motion Control algorithms then links to the open source EtherCAT master from </a:t>
            </a:r>
            <a:r>
              <a:rPr lang="en-US" baseline="0" dirty="0" err="1"/>
              <a:t>Etherlab</a:t>
            </a:r>
            <a:r>
              <a:rPr lang="en-US" baseline="0" dirty="0"/>
              <a:t>. </a:t>
            </a:r>
          </a:p>
          <a:p>
            <a:r>
              <a:rPr lang="en-US" baseline="0" dirty="0"/>
              <a:t>The EtherCAT master is used for configuring the </a:t>
            </a:r>
            <a:r>
              <a:rPr lang="en-US" baseline="0" dirty="0" err="1"/>
              <a:t>ethercat</a:t>
            </a:r>
            <a:r>
              <a:rPr lang="en-US" baseline="0" dirty="0"/>
              <a:t> bus and sending/</a:t>
            </a:r>
            <a:r>
              <a:rPr lang="en-US" baseline="0" dirty="0" err="1"/>
              <a:t>reciving</a:t>
            </a:r>
            <a:r>
              <a:rPr lang="en-US" baseline="0" dirty="0"/>
              <a:t> data from EtherCAT slaves. Typical slaves could be drives (stepper BLCD, pulse direction, analog or digital data)</a:t>
            </a:r>
          </a:p>
          <a:p>
            <a:r>
              <a:rPr lang="en-US" baseline="0" dirty="0"/>
              <a:t>All </a:t>
            </a:r>
            <a:r>
              <a:rPr lang="en-US" baseline="0" dirty="0" err="1"/>
              <a:t>softwares</a:t>
            </a:r>
            <a:r>
              <a:rPr lang="en-US" baseline="0" dirty="0"/>
              <a:t> in the controller is open source EPCIS, drivers, ECMC and </a:t>
            </a:r>
            <a:r>
              <a:rPr lang="en-US" baseline="0" dirty="0" err="1"/>
              <a:t>etherlab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45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shows ECMC architecture.</a:t>
            </a:r>
          </a:p>
          <a:p>
            <a:r>
              <a:rPr lang="en-US" dirty="0"/>
              <a:t>ECMC is integrated into EPICS using </a:t>
            </a:r>
            <a:r>
              <a:rPr lang="en-US" dirty="0" err="1"/>
              <a:t>asynportdriver</a:t>
            </a:r>
            <a:r>
              <a:rPr lang="en-US" dirty="0"/>
              <a:t> base class which is part if the </a:t>
            </a:r>
            <a:r>
              <a:rPr lang="en-US" dirty="0" err="1"/>
              <a:t>asyn</a:t>
            </a:r>
            <a:r>
              <a:rPr lang="en-US" dirty="0"/>
              <a:t> framework. </a:t>
            </a:r>
          </a:p>
          <a:p>
            <a:r>
              <a:rPr lang="en-US" dirty="0"/>
              <a:t>Configuration is made through the </a:t>
            </a:r>
            <a:r>
              <a:rPr lang="en-US" dirty="0" err="1"/>
              <a:t>ioc</a:t>
            </a:r>
            <a:r>
              <a:rPr lang="en-US" dirty="0"/>
              <a:t> shell command </a:t>
            </a:r>
            <a:r>
              <a:rPr lang="en-US" dirty="0" err="1"/>
              <a:t>ecmcConfiOrDie</a:t>
            </a:r>
            <a:r>
              <a:rPr lang="en-US" dirty="0"/>
              <a:t>(). This command I communicating to </a:t>
            </a:r>
            <a:r>
              <a:rPr lang="en-US" dirty="0" err="1"/>
              <a:t>ecmc</a:t>
            </a:r>
            <a:r>
              <a:rPr lang="en-US" dirty="0"/>
              <a:t> through the </a:t>
            </a:r>
            <a:r>
              <a:rPr lang="en-US" dirty="0" err="1"/>
              <a:t>asyn</a:t>
            </a:r>
            <a:r>
              <a:rPr lang="en-US" dirty="0"/>
              <a:t> octet if which forwards the commands to a command parser. The command parser then reads/writes the setting according to the current command.</a:t>
            </a:r>
          </a:p>
          <a:p>
            <a:r>
              <a:rPr lang="en-US" dirty="0"/>
              <a:t>Motor record is also using the </a:t>
            </a:r>
            <a:r>
              <a:rPr lang="en-US" dirty="0" err="1"/>
              <a:t>asynoctet</a:t>
            </a:r>
            <a:r>
              <a:rPr lang="en-US" dirty="0"/>
              <a:t> interface and command parser.</a:t>
            </a:r>
          </a:p>
          <a:p>
            <a:r>
              <a:rPr lang="en-US" dirty="0"/>
              <a:t>All other EPICS record types are communicating to </a:t>
            </a:r>
            <a:r>
              <a:rPr lang="en-US" dirty="0" err="1"/>
              <a:t>ecmc</a:t>
            </a:r>
            <a:r>
              <a:rPr lang="en-US" dirty="0"/>
              <a:t> through the standard dedicated </a:t>
            </a:r>
            <a:r>
              <a:rPr lang="en-US" dirty="0" err="1"/>
              <a:t>asyn</a:t>
            </a:r>
            <a:r>
              <a:rPr lang="en-US" dirty="0"/>
              <a:t> interfaces for the different data types (also arrays and I/O </a:t>
            </a:r>
            <a:r>
              <a:rPr lang="en-US" dirty="0" err="1"/>
              <a:t>intr</a:t>
            </a:r>
            <a:r>
              <a:rPr lang="en-US" dirty="0"/>
              <a:t>).</a:t>
            </a:r>
          </a:p>
          <a:p>
            <a:r>
              <a:rPr lang="en-US" dirty="0"/>
              <a:t>ECMC holds a copy of the current process image to where the axis-and plc objects and </a:t>
            </a:r>
            <a:r>
              <a:rPr lang="en-US" dirty="0" err="1"/>
              <a:t>epicsrecords</a:t>
            </a:r>
            <a:r>
              <a:rPr lang="en-US" dirty="0"/>
              <a:t> can read and write to.</a:t>
            </a:r>
          </a:p>
          <a:p>
            <a:r>
              <a:rPr lang="en-US" dirty="0"/>
              <a:t>The process image is updated (read and write) through a user space interface supplied by the </a:t>
            </a:r>
            <a:r>
              <a:rPr lang="en-US" dirty="0" err="1"/>
              <a:t>etherlab</a:t>
            </a:r>
            <a:r>
              <a:rPr lang="en-US" dirty="0"/>
              <a:t> master.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794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Later also CCDB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76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349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>
              <a:latin typeface="Arial" charset="0"/>
              <a:cs typeface="DejaVu Sans" charset="0"/>
            </a:endParaRPr>
          </a:p>
        </p:txBody>
      </p:sp>
      <p:sp>
        <p:nvSpPr>
          <p:cNvPr id="63491" name="Slide Number Placeholder 3"/>
          <p:cNvSpPr>
            <a:spLocks noGrp="1"/>
          </p:cNvSpPr>
          <p:nvPr>
            <p:ph type="sldNum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fld id="{5F905154-A959-314D-9C23-E9743B4EC695}" type="slidenum">
              <a:rPr lang="en-US" sz="1400">
                <a:latin typeface="Times New Roman" charset="0"/>
              </a:rPr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11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 I said,</a:t>
            </a:r>
            <a:r>
              <a:rPr lang="en-US" baseline="0" dirty="0"/>
              <a:t> the axis object links and executes certain other objects like Encoder, trajectory, PID-control, monitor and Drive.</a:t>
            </a:r>
          </a:p>
          <a:p>
            <a:r>
              <a:rPr lang="en-US" baseline="0" dirty="0"/>
              <a:t>The encoder typically links to an analog input value from a slave. Could be an encoder, analog input or any input.</a:t>
            </a:r>
          </a:p>
          <a:p>
            <a:r>
              <a:rPr lang="en-US" baseline="0" dirty="0"/>
              <a:t>The Trajectory object generates trajectory </a:t>
            </a:r>
            <a:r>
              <a:rPr lang="en-US" baseline="0" dirty="0" err="1"/>
              <a:t>setpoints</a:t>
            </a:r>
            <a:r>
              <a:rPr lang="en-US" baseline="0" dirty="0"/>
              <a:t> for the motion.</a:t>
            </a:r>
          </a:p>
          <a:p>
            <a:r>
              <a:rPr lang="en-US" baseline="0" dirty="0"/>
              <a:t>The PID- controller controls based on the error between the trajectory generated </a:t>
            </a:r>
            <a:r>
              <a:rPr lang="en-US" baseline="0" dirty="0" err="1"/>
              <a:t>setpoint</a:t>
            </a:r>
            <a:r>
              <a:rPr lang="en-US" baseline="0" dirty="0"/>
              <a:t> and the actual value from the encoder object.</a:t>
            </a:r>
          </a:p>
          <a:p>
            <a:r>
              <a:rPr lang="en-US" baseline="0" dirty="0"/>
              <a:t>The  monitor object monitors the motion and the drive links to an output value of a slave. Could be a stepper module or </a:t>
            </a:r>
            <a:r>
              <a:rPr lang="en-US" baseline="0" dirty="0" err="1"/>
              <a:t>analogoutput</a:t>
            </a:r>
            <a:r>
              <a:rPr lang="en-US" baseline="0" dirty="0"/>
              <a:t>, pulse direction. </a:t>
            </a:r>
          </a:p>
          <a:p>
            <a:r>
              <a:rPr lang="en-US" baseline="0" dirty="0"/>
              <a:t>Different versions of axis object have been implemented: Normal, Virtual, Encoder, Trajectory.</a:t>
            </a:r>
          </a:p>
          <a:p>
            <a:r>
              <a:rPr lang="en-US" baseline="0" dirty="0"/>
              <a:t>Each axis also have a dedicated PLC object allocated that could be used for synchronizations and other tasks.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5E196ED8-1FC7-40F7-B8C5-4DADC600CCC5}" type="slidenum">
              <a:rPr lang="en-US" sz="1400" smtClean="0">
                <a:latin typeface="Times New Roman"/>
              </a:r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910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A53A7-64CD-4D0E-AAE8-1AC9C79D7085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0487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40080" y="5154912"/>
            <a:ext cx="11520936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543936" y="5154912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40080" y="5154912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5" name="Picture 34"/>
          <p:cNvPicPr/>
          <p:nvPr/>
        </p:nvPicPr>
        <p:blipFill>
          <a:blip r:embed="rId2"/>
          <a:stretch>
            <a:fillRect/>
          </a:stretch>
        </p:blipFill>
        <p:spPr>
          <a:xfrm>
            <a:off x="2910600" y="2246328"/>
            <a:ext cx="6978888" cy="5568192"/>
          </a:xfrm>
          <a:prstGeom prst="rect">
            <a:avLst/>
          </a:prstGeom>
          <a:ln>
            <a:noFill/>
          </a:ln>
        </p:spPr>
      </p:pic>
      <p:pic>
        <p:nvPicPr>
          <p:cNvPr id="36" name="Picture 35"/>
          <p:cNvPicPr/>
          <p:nvPr/>
        </p:nvPicPr>
        <p:blipFill>
          <a:blip r:embed="rId2"/>
          <a:stretch>
            <a:fillRect/>
          </a:stretch>
        </p:blipFill>
        <p:spPr>
          <a:xfrm>
            <a:off x="2910600" y="2246328"/>
            <a:ext cx="6978888" cy="5568192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640080" y="2246328"/>
            <a:ext cx="11520936" cy="5568696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640080" y="383040"/>
            <a:ext cx="11520936" cy="7431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40080" y="5154912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40080" y="2246328"/>
            <a:ext cx="11520936" cy="5568696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543936" y="5154912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40080" y="5154912"/>
            <a:ext cx="11520936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40080" y="5154912"/>
            <a:ext cx="11520936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543936" y="5154912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40080" y="5154912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3" name="Picture 72"/>
          <p:cNvPicPr/>
          <p:nvPr/>
        </p:nvPicPr>
        <p:blipFill>
          <a:blip r:embed="rId2"/>
          <a:stretch>
            <a:fillRect/>
          </a:stretch>
        </p:blipFill>
        <p:spPr>
          <a:xfrm>
            <a:off x="2910600" y="2246328"/>
            <a:ext cx="6978888" cy="5568192"/>
          </a:xfrm>
          <a:prstGeom prst="rect">
            <a:avLst/>
          </a:prstGeom>
          <a:ln>
            <a:noFill/>
          </a:ln>
        </p:spPr>
      </p:pic>
      <p:pic>
        <p:nvPicPr>
          <p:cNvPr id="74" name="Picture 73"/>
          <p:cNvPicPr/>
          <p:nvPr/>
        </p:nvPicPr>
        <p:blipFill>
          <a:blip r:embed="rId2"/>
          <a:stretch>
            <a:fillRect/>
          </a:stretch>
        </p:blipFill>
        <p:spPr>
          <a:xfrm>
            <a:off x="2910600" y="2246328"/>
            <a:ext cx="6978888" cy="5568192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40080" y="383040"/>
            <a:ext cx="11520936" cy="7431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40080" y="5154912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5568192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543936" y="5154912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322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543936" y="2246328"/>
            <a:ext cx="5622120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40080" y="5154912"/>
            <a:ext cx="11520936" cy="2655576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4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7"/>
          <p:cNvPicPr/>
          <p:nvPr/>
        </p:nvPicPr>
        <p:blipFill>
          <a:blip r:embed="rId14"/>
          <a:stretch>
            <a:fillRect/>
          </a:stretch>
        </p:blipFill>
        <p:spPr>
          <a:xfrm>
            <a:off x="10231704" y="364896"/>
            <a:ext cx="2317896" cy="1239336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40080" y="384552"/>
            <a:ext cx="9993816" cy="1599696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5568192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45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9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0" y="0"/>
            <a:ext cx="12800592" cy="2006928"/>
          </a:xfrm>
          <a:prstGeom prst="rect">
            <a:avLst/>
          </a:prstGeom>
          <a:solidFill>
            <a:srgbClr val="0094CA"/>
          </a:solidFill>
          <a:ln w="9360">
            <a:noFill/>
          </a:ln>
        </p:spPr>
      </p:sp>
      <p:pic>
        <p:nvPicPr>
          <p:cNvPr id="38" name="Bildobjekt 5"/>
          <p:cNvPicPr/>
          <p:nvPr/>
        </p:nvPicPr>
        <p:blipFill>
          <a:blip r:embed="rId14"/>
          <a:stretch>
            <a:fillRect/>
          </a:stretch>
        </p:blipFill>
        <p:spPr>
          <a:xfrm>
            <a:off x="10631376" y="447552"/>
            <a:ext cx="1917720" cy="1025640"/>
          </a:xfrm>
          <a:prstGeom prst="rect">
            <a:avLst/>
          </a:prstGeom>
          <a:ln>
            <a:noFill/>
          </a:ln>
        </p:spPr>
      </p:pic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640080" y="383040"/>
            <a:ext cx="11520936" cy="1602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62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40080" y="2246328"/>
            <a:ext cx="11520936" cy="5568192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45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9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jpeg"/><Relationship Id="rId4" Type="http://schemas.openxmlformats.org/officeDocument/2006/relationships/image" Target="../media/image1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jpg"/><Relationship Id="rId4" Type="http://schemas.openxmlformats.org/officeDocument/2006/relationships/image" Target="../media/image22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7" Type="http://schemas.openxmlformats.org/officeDocument/2006/relationships/image" Target="../media/image2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3.wdp"/><Relationship Id="rId5" Type="http://schemas.openxmlformats.org/officeDocument/2006/relationships/image" Target="../media/image26.jpeg"/><Relationship Id="rId4" Type="http://schemas.openxmlformats.org/officeDocument/2006/relationships/image" Target="../media/image25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4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960120" y="2982672"/>
            <a:ext cx="10880352" cy="2056824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 algn="ctr"/>
            <a:r>
              <a:rPr lang="en-US" sz="5600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5600" dirty="0">
                <a:solidFill>
                  <a:srgbClr val="FFFFFF"/>
                </a:solidFill>
                <a:latin typeface="Calibri"/>
              </a:rPr>
              <a:t> Open Source Motion Control </a:t>
            </a:r>
          </a:p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Calibri"/>
              </a:rPr>
              <a:t>Based on the </a:t>
            </a:r>
            <a:r>
              <a:rPr lang="en-US" sz="2800" dirty="0" err="1">
                <a:solidFill>
                  <a:srgbClr val="FFFFFF"/>
                </a:solidFill>
                <a:latin typeface="Calibri"/>
              </a:rPr>
              <a:t>Etherlab</a:t>
            </a:r>
            <a:r>
              <a:rPr lang="en-US" sz="2800" dirty="0">
                <a:solidFill>
                  <a:srgbClr val="FFFFFF"/>
                </a:solidFill>
                <a:latin typeface="Calibri"/>
              </a:rPr>
              <a:t> open source EtherCAT master (www.etherlab.org)</a:t>
            </a:r>
            <a:endParaRPr dirty="0"/>
          </a:p>
        </p:txBody>
      </p:sp>
      <p:sp>
        <p:nvSpPr>
          <p:cNvPr id="81" name="CustomShape 2"/>
          <p:cNvSpPr/>
          <p:nvPr/>
        </p:nvSpPr>
        <p:spPr>
          <a:xfrm>
            <a:off x="1920240" y="5440680"/>
            <a:ext cx="8960112" cy="2452464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/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Calibri"/>
              </a:rPr>
              <a:t>Anders Sandström</a:t>
            </a:r>
          </a:p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Calibri"/>
              </a:rPr>
              <a:t>ESS Motion Control and Automation Group</a:t>
            </a:r>
            <a:endParaRPr dirty="0"/>
          </a:p>
        </p:txBody>
      </p:sp>
      <p:sp>
        <p:nvSpPr>
          <p:cNvPr id="82" name="CustomShape 3"/>
          <p:cNvSpPr/>
          <p:nvPr/>
        </p:nvSpPr>
        <p:spPr>
          <a:xfrm>
            <a:off x="3200400" y="8329104"/>
            <a:ext cx="6399792" cy="765072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/>
          <a:lstStyle/>
          <a:p>
            <a:pPr algn="ctr">
              <a:lnSpc>
                <a:spcPct val="120000"/>
              </a:lnSpc>
            </a:pPr>
            <a:r>
              <a:rPr lang="en-US" sz="2200" dirty="0" err="1">
                <a:solidFill>
                  <a:srgbClr val="FFFFFF"/>
                </a:solidFill>
                <a:latin typeface="Calibri"/>
              </a:rPr>
              <a:t>www.europeanspallationsource.se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01D252F-BD3D-3E49-9B86-EC6894B34AC9}"/>
              </a:ext>
            </a:extLst>
          </p:cNvPr>
          <p:cNvCxnSpPr>
            <a:cxnSpLocks/>
            <a:stCxn id="26" idx="0"/>
          </p:cNvCxnSpPr>
          <p:nvPr/>
        </p:nvCxnSpPr>
        <p:spPr>
          <a:xfrm>
            <a:off x="11367477" y="3475915"/>
            <a:ext cx="25968" cy="5730251"/>
          </a:xfrm>
          <a:prstGeom prst="straightConnector1">
            <a:avLst/>
          </a:prstGeom>
          <a:ln w="508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CustomShape 1"/>
          <p:cNvSpPr/>
          <p:nvPr/>
        </p:nvSpPr>
        <p:spPr>
          <a:xfrm>
            <a:off x="640080" y="384552"/>
            <a:ext cx="9993816" cy="1599192"/>
          </a:xfrm>
          <a:prstGeom prst="rect">
            <a:avLst/>
          </a:prstGeom>
          <a:noFill/>
          <a:ln>
            <a:noFill/>
          </a:ln>
        </p:spPr>
        <p:txBody>
          <a:bodyPr lIns="126000" tIns="63000" rIns="126000" bIns="63000" anchor="ctr"/>
          <a:lstStyle/>
          <a:p>
            <a:pPr>
              <a:lnSpc>
                <a:spcPct val="100000"/>
              </a:lnSpc>
            </a:pPr>
            <a:r>
              <a:rPr lang="en-US" sz="4500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500" dirty="0">
                <a:solidFill>
                  <a:srgbClr val="FFFFFF"/>
                </a:solidFill>
                <a:latin typeface="Calibri"/>
              </a:rPr>
              <a:t>: Synchronization</a:t>
            </a:r>
            <a:endParaRPr dirty="0"/>
          </a:p>
        </p:txBody>
      </p:sp>
      <p:sp>
        <p:nvSpPr>
          <p:cNvPr id="84" name="CustomShape 2"/>
          <p:cNvSpPr/>
          <p:nvPr/>
        </p:nvSpPr>
        <p:spPr>
          <a:xfrm>
            <a:off x="640080" y="2240280"/>
            <a:ext cx="9202010" cy="6335280"/>
          </a:xfrm>
          <a:prstGeom prst="rect">
            <a:avLst/>
          </a:prstGeom>
          <a:noFill/>
          <a:ln>
            <a:noFill/>
          </a:ln>
        </p:spPr>
        <p:txBody>
          <a:bodyPr lIns="126000" tIns="63000" rIns="126000" bIns="63000"/>
          <a:lstStyle/>
          <a:p>
            <a:pPr marL="640080" indent="-640080">
              <a:buFont typeface="Arial"/>
              <a:buChar char="•"/>
            </a:pPr>
            <a:r>
              <a:rPr lang="en-US" sz="2800" dirty="0">
                <a:latin typeface="Calibri"/>
              </a:rPr>
              <a:t>Normal axis: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Controller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Drive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Trajectory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Encoders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Monitor</a:t>
            </a:r>
          </a:p>
          <a:p>
            <a:pPr marL="640080" indent="-640080">
              <a:buFont typeface="Arial"/>
              <a:buChar char="•"/>
            </a:pPr>
            <a:r>
              <a:rPr lang="en-US" sz="2800" dirty="0">
                <a:latin typeface="Calibri"/>
              </a:rPr>
              <a:t>Virtual axis: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Trajectory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Encoder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Monitor</a:t>
            </a:r>
          </a:p>
          <a:p>
            <a:endParaRPr lang="en-US" sz="2800" dirty="0">
              <a:latin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/>
              </a:rPr>
              <a:t>Synchronization is handled through PLCs objects. 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Each axis object have a dedicated “Axis PLC”-object that is executed just before the axis object. 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Axis PLC objects behave exactly as normal PLC objects.</a:t>
            </a:r>
          </a:p>
          <a:p>
            <a:pPr marL="1280160" lvl="1" indent="-640080">
              <a:buFont typeface="Arial"/>
              <a:buChar char="•"/>
            </a:pPr>
            <a:r>
              <a:rPr lang="en-US" sz="2400" dirty="0">
                <a:latin typeface="Calibri"/>
              </a:rPr>
              <a:t>Any Axis PLC or Normal PLC object can be used for synchronization (or other PLC code).</a:t>
            </a:r>
          </a:p>
          <a:p>
            <a:pPr marL="1280160" lvl="1" indent="-640080">
              <a:buFont typeface="Arial"/>
              <a:buChar char="•"/>
            </a:pPr>
            <a:endParaRPr lang="en-US" sz="2400" dirty="0">
              <a:latin typeface="Calibri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9174312" y="8899128"/>
            <a:ext cx="2986200" cy="510048"/>
          </a:xfrm>
          <a:prstGeom prst="rect">
            <a:avLst/>
          </a:prstGeom>
          <a:noFill/>
          <a:ln>
            <a:noFill/>
          </a:ln>
        </p:spPr>
        <p:txBody>
          <a:bodyPr lIns="126000" tIns="63000" rIns="126000" bIns="63000" anchor="ctr"/>
          <a:lstStyle/>
          <a:p>
            <a:pPr algn="r">
              <a:lnSpc>
                <a:spcPct val="100000"/>
              </a:lnSpc>
            </a:pPr>
            <a:fld id="{4262F43B-3414-4A65-B8DE-ECFFDA432439}" type="slidenum">
              <a:rPr lang="en-US" sz="1700">
                <a:solidFill>
                  <a:srgbClr val="8B8B8B"/>
                </a:solidFill>
                <a:latin typeface="Calibri"/>
              </a:rPr>
              <a:t>10</a:t>
            </a:fld>
            <a:endParaRPr/>
          </a:p>
        </p:txBody>
      </p:sp>
      <p:sp>
        <p:nvSpPr>
          <p:cNvPr id="6" name="CustomShape 11">
            <a:extLst>
              <a:ext uri="{FF2B5EF4-FFF2-40B4-BE49-F238E27FC236}">
                <a16:creationId xmlns:a16="http://schemas.microsoft.com/office/drawing/2014/main" id="{5636471A-7AE8-3F42-83CC-654482F260EC}"/>
              </a:ext>
            </a:extLst>
          </p:cNvPr>
          <p:cNvSpPr/>
          <p:nvPr/>
        </p:nvSpPr>
        <p:spPr>
          <a:xfrm>
            <a:off x="10633896" y="4533664"/>
            <a:ext cx="1506492" cy="351430"/>
          </a:xfrm>
          <a:prstGeom prst="rect">
            <a:avLst/>
          </a:prstGeom>
          <a:solidFill>
            <a:srgbClr val="00B0F0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Axis 1</a:t>
            </a:r>
            <a:endParaRPr sz="2994" dirty="0"/>
          </a:p>
        </p:txBody>
      </p:sp>
      <p:sp>
        <p:nvSpPr>
          <p:cNvPr id="7" name="CustomShape 11">
            <a:extLst>
              <a:ext uri="{FF2B5EF4-FFF2-40B4-BE49-F238E27FC236}">
                <a16:creationId xmlns:a16="http://schemas.microsoft.com/office/drawing/2014/main" id="{3C5B6567-130B-194C-B46F-87EF0FBB64A0}"/>
              </a:ext>
            </a:extLst>
          </p:cNvPr>
          <p:cNvSpPr/>
          <p:nvPr/>
        </p:nvSpPr>
        <p:spPr>
          <a:xfrm>
            <a:off x="10633896" y="4100230"/>
            <a:ext cx="1506492" cy="351430"/>
          </a:xfrm>
          <a:prstGeom prst="rect">
            <a:avLst/>
          </a:prstGeom>
          <a:solidFill>
            <a:schemeClr val="accent6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Axis PLC 1 </a:t>
            </a:r>
            <a:endParaRPr sz="2994" dirty="0"/>
          </a:p>
        </p:txBody>
      </p:sp>
      <p:sp>
        <p:nvSpPr>
          <p:cNvPr id="8" name="CustomShape 11">
            <a:extLst>
              <a:ext uri="{FF2B5EF4-FFF2-40B4-BE49-F238E27FC236}">
                <a16:creationId xmlns:a16="http://schemas.microsoft.com/office/drawing/2014/main" id="{CA24535B-D19A-914C-9675-B09EBDD76182}"/>
              </a:ext>
            </a:extLst>
          </p:cNvPr>
          <p:cNvSpPr/>
          <p:nvPr/>
        </p:nvSpPr>
        <p:spPr>
          <a:xfrm>
            <a:off x="10633896" y="5400532"/>
            <a:ext cx="1506492" cy="351430"/>
          </a:xfrm>
          <a:prstGeom prst="rect">
            <a:avLst/>
          </a:prstGeom>
          <a:solidFill>
            <a:srgbClr val="00B0F0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Axis 2</a:t>
            </a:r>
            <a:endParaRPr sz="2994" dirty="0"/>
          </a:p>
        </p:txBody>
      </p:sp>
      <p:sp>
        <p:nvSpPr>
          <p:cNvPr id="9" name="CustomShape 11">
            <a:extLst>
              <a:ext uri="{FF2B5EF4-FFF2-40B4-BE49-F238E27FC236}">
                <a16:creationId xmlns:a16="http://schemas.microsoft.com/office/drawing/2014/main" id="{A975471B-71FD-5747-A85C-DF6032D401C4}"/>
              </a:ext>
            </a:extLst>
          </p:cNvPr>
          <p:cNvSpPr/>
          <p:nvPr/>
        </p:nvSpPr>
        <p:spPr>
          <a:xfrm>
            <a:off x="10633896" y="4967098"/>
            <a:ext cx="1506492" cy="351430"/>
          </a:xfrm>
          <a:prstGeom prst="rect">
            <a:avLst/>
          </a:prstGeom>
          <a:solidFill>
            <a:schemeClr val="accent6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Axis PLC 2</a:t>
            </a:r>
            <a:endParaRPr sz="2994" dirty="0"/>
          </a:p>
        </p:txBody>
      </p:sp>
      <p:sp>
        <p:nvSpPr>
          <p:cNvPr id="10" name="CustomShape 11">
            <a:extLst>
              <a:ext uri="{FF2B5EF4-FFF2-40B4-BE49-F238E27FC236}">
                <a16:creationId xmlns:a16="http://schemas.microsoft.com/office/drawing/2014/main" id="{04D63F39-E1D3-0E49-88D0-38B22D427B11}"/>
              </a:ext>
            </a:extLst>
          </p:cNvPr>
          <p:cNvSpPr/>
          <p:nvPr/>
        </p:nvSpPr>
        <p:spPr>
          <a:xfrm>
            <a:off x="10633896" y="6267400"/>
            <a:ext cx="1506492" cy="351430"/>
          </a:xfrm>
          <a:prstGeom prst="rect">
            <a:avLst/>
          </a:prstGeom>
          <a:solidFill>
            <a:srgbClr val="00B0F0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Axis n</a:t>
            </a:r>
            <a:endParaRPr sz="2994" dirty="0"/>
          </a:p>
        </p:txBody>
      </p:sp>
      <p:sp>
        <p:nvSpPr>
          <p:cNvPr id="11" name="CustomShape 11">
            <a:extLst>
              <a:ext uri="{FF2B5EF4-FFF2-40B4-BE49-F238E27FC236}">
                <a16:creationId xmlns:a16="http://schemas.microsoft.com/office/drawing/2014/main" id="{0D3598F0-7CEB-FE4A-9308-7DE4A97236D8}"/>
              </a:ext>
            </a:extLst>
          </p:cNvPr>
          <p:cNvSpPr/>
          <p:nvPr/>
        </p:nvSpPr>
        <p:spPr>
          <a:xfrm>
            <a:off x="10633896" y="5833966"/>
            <a:ext cx="1506492" cy="351430"/>
          </a:xfrm>
          <a:prstGeom prst="rect">
            <a:avLst/>
          </a:prstGeom>
          <a:solidFill>
            <a:schemeClr val="accent6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Axis PLC n</a:t>
            </a:r>
            <a:endParaRPr sz="2994" dirty="0"/>
          </a:p>
        </p:txBody>
      </p:sp>
      <p:sp>
        <p:nvSpPr>
          <p:cNvPr id="12" name="CustomShape 11">
            <a:extLst>
              <a:ext uri="{FF2B5EF4-FFF2-40B4-BE49-F238E27FC236}">
                <a16:creationId xmlns:a16="http://schemas.microsoft.com/office/drawing/2014/main" id="{63696C05-A089-5746-B825-2D427DDB4184}"/>
              </a:ext>
            </a:extLst>
          </p:cNvPr>
          <p:cNvSpPr/>
          <p:nvPr/>
        </p:nvSpPr>
        <p:spPr>
          <a:xfrm>
            <a:off x="10633896" y="6885198"/>
            <a:ext cx="1506492" cy="351430"/>
          </a:xfrm>
          <a:prstGeom prst="rect">
            <a:avLst/>
          </a:prstGeom>
          <a:solidFill>
            <a:schemeClr val="accent6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PLC 1 </a:t>
            </a:r>
            <a:endParaRPr sz="2994" dirty="0"/>
          </a:p>
        </p:txBody>
      </p:sp>
      <p:sp>
        <p:nvSpPr>
          <p:cNvPr id="13" name="CustomShape 11">
            <a:extLst>
              <a:ext uri="{FF2B5EF4-FFF2-40B4-BE49-F238E27FC236}">
                <a16:creationId xmlns:a16="http://schemas.microsoft.com/office/drawing/2014/main" id="{852B3515-FAD0-7147-98CA-2CE06ADCEB49}"/>
              </a:ext>
            </a:extLst>
          </p:cNvPr>
          <p:cNvSpPr/>
          <p:nvPr/>
        </p:nvSpPr>
        <p:spPr>
          <a:xfrm>
            <a:off x="10633896" y="7296365"/>
            <a:ext cx="1506492" cy="351430"/>
          </a:xfrm>
          <a:prstGeom prst="rect">
            <a:avLst/>
          </a:prstGeom>
          <a:solidFill>
            <a:schemeClr val="accent6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PLC 2 </a:t>
            </a:r>
            <a:endParaRPr sz="2994" dirty="0"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EB3562CC-C06B-DB49-899A-D914A6F6C68C}"/>
              </a:ext>
            </a:extLst>
          </p:cNvPr>
          <p:cNvSpPr/>
          <p:nvPr/>
        </p:nvSpPr>
        <p:spPr>
          <a:xfrm>
            <a:off x="10633896" y="7706169"/>
            <a:ext cx="1506492" cy="351430"/>
          </a:xfrm>
          <a:prstGeom prst="rect">
            <a:avLst/>
          </a:prstGeom>
          <a:solidFill>
            <a:schemeClr val="accent6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PLC n </a:t>
            </a:r>
            <a:endParaRPr sz="2994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F5E2932-6E4D-4748-B883-7558E6913623}"/>
              </a:ext>
            </a:extLst>
          </p:cNvPr>
          <p:cNvCxnSpPr>
            <a:cxnSpLocks/>
          </p:cNvCxnSpPr>
          <p:nvPr/>
        </p:nvCxnSpPr>
        <p:spPr>
          <a:xfrm>
            <a:off x="11367477" y="2763104"/>
            <a:ext cx="0" cy="70611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CE5576D-88E7-1248-A2EA-EC307DF29A5A}"/>
              </a:ext>
            </a:extLst>
          </p:cNvPr>
          <p:cNvCxnSpPr/>
          <p:nvPr/>
        </p:nvCxnSpPr>
        <p:spPr>
          <a:xfrm flipH="1">
            <a:off x="9944741" y="9186502"/>
            <a:ext cx="1445342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C902499-F982-874B-82DE-BFFFC7D78BCF}"/>
              </a:ext>
            </a:extLst>
          </p:cNvPr>
          <p:cNvCxnSpPr>
            <a:cxnSpLocks/>
          </p:cNvCxnSpPr>
          <p:nvPr/>
        </p:nvCxnSpPr>
        <p:spPr>
          <a:xfrm flipV="1">
            <a:off x="9964405" y="2753273"/>
            <a:ext cx="0" cy="644306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F516217-1D51-FE48-A7DE-F6E50E21F1AD}"/>
              </a:ext>
            </a:extLst>
          </p:cNvPr>
          <p:cNvCxnSpPr/>
          <p:nvPr/>
        </p:nvCxnSpPr>
        <p:spPr>
          <a:xfrm flipH="1">
            <a:off x="9940721" y="2763104"/>
            <a:ext cx="1445342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stomShape 11">
            <a:extLst>
              <a:ext uri="{FF2B5EF4-FFF2-40B4-BE49-F238E27FC236}">
                <a16:creationId xmlns:a16="http://schemas.microsoft.com/office/drawing/2014/main" id="{BF926026-597B-5146-BC90-1A7150F01B5C}"/>
              </a:ext>
            </a:extLst>
          </p:cNvPr>
          <p:cNvSpPr/>
          <p:nvPr/>
        </p:nvSpPr>
        <p:spPr>
          <a:xfrm>
            <a:off x="10614231" y="3475915"/>
            <a:ext cx="1506492" cy="351430"/>
          </a:xfrm>
          <a:prstGeom prst="rect">
            <a:avLst/>
          </a:prstGeom>
          <a:solidFill>
            <a:srgbClr val="00B050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Read from EC</a:t>
            </a:r>
            <a:endParaRPr sz="2994" dirty="0"/>
          </a:p>
        </p:txBody>
      </p:sp>
      <p:sp>
        <p:nvSpPr>
          <p:cNvPr id="27" name="CustomShape 11">
            <a:extLst>
              <a:ext uri="{FF2B5EF4-FFF2-40B4-BE49-F238E27FC236}">
                <a16:creationId xmlns:a16="http://schemas.microsoft.com/office/drawing/2014/main" id="{198D982F-7B66-754A-B269-83F85D7F096E}"/>
              </a:ext>
            </a:extLst>
          </p:cNvPr>
          <p:cNvSpPr/>
          <p:nvPr/>
        </p:nvSpPr>
        <p:spPr>
          <a:xfrm>
            <a:off x="10640199" y="8291566"/>
            <a:ext cx="1506492" cy="351430"/>
          </a:xfrm>
          <a:prstGeom prst="rect">
            <a:avLst/>
          </a:prstGeom>
          <a:solidFill>
            <a:srgbClr val="00B050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Write to EC</a:t>
            </a:r>
            <a:endParaRPr sz="2994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C16E8A-C634-824D-AAD1-AF56BAB8E7C0}"/>
              </a:ext>
            </a:extLst>
          </p:cNvPr>
          <p:cNvSpPr txBox="1"/>
          <p:nvPr/>
        </p:nvSpPr>
        <p:spPr>
          <a:xfrm>
            <a:off x="9801286" y="2175590"/>
            <a:ext cx="233910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Execution flow:</a:t>
            </a:r>
          </a:p>
        </p:txBody>
      </p:sp>
    </p:spTree>
    <p:extLst>
      <p:ext uri="{BB962C8B-B14F-4D97-AF65-F5344CB8AC3E}">
        <p14:creationId xmlns:p14="http://schemas.microsoft.com/office/powerpoint/2010/main" val="9788072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CustomShape 1"/>
          <p:cNvSpPr>
            <a:spLocks noChangeArrowheads="1"/>
          </p:cNvSpPr>
          <p:nvPr/>
        </p:nvSpPr>
        <p:spPr bwMode="auto">
          <a:xfrm>
            <a:off x="639765" y="634090"/>
            <a:ext cx="9994901" cy="15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2889" tIns="61446" rIns="122889" bIns="61446" anchor="ctr"/>
          <a:lstStyle/>
          <a:p>
            <a:r>
              <a:rPr lang="en-US" sz="4431">
                <a:solidFill>
                  <a:srgbClr val="FFFFFF"/>
                </a:solidFill>
                <a:latin typeface="Calibri" charset="0"/>
              </a:rPr>
              <a:t>ECMC: Synchronization</a:t>
            </a:r>
            <a:endParaRPr lang="en-US" sz="2994"/>
          </a:p>
        </p:txBody>
      </p:sp>
      <p:sp>
        <p:nvSpPr>
          <p:cNvPr id="283" name="CustomShape 2"/>
          <p:cNvSpPr/>
          <p:nvPr/>
        </p:nvSpPr>
        <p:spPr>
          <a:xfrm>
            <a:off x="639765" y="2477185"/>
            <a:ext cx="11520487" cy="6852363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/>
          <a:lstStyle/>
          <a:p>
            <a:pPr marL="468218" indent="-468218" defTabSz="624290">
              <a:buFont typeface="Arial"/>
              <a:buChar char="•"/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Synchronization of axes is handled by a axis synchronous PLC: </a:t>
            </a:r>
          </a:p>
          <a:p>
            <a:pPr marL="958659" lvl="1" indent="-334443">
              <a:buSzPct val="75000"/>
              <a:buFont typeface=".AppleSystemUIFont" charset="-120"/>
              <a:buChar char="-"/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ax&lt;id&gt;.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traj.setpos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	= 	Trajectory generated setpoint for axis x</a:t>
            </a:r>
          </a:p>
          <a:p>
            <a:pPr marL="958659" lvl="1" indent="-334443">
              <a:buSzPct val="75000"/>
              <a:buFont typeface=".AppleSystemUIFont" charset="-120"/>
              <a:buChar char="-"/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ax&lt;id&gt;.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enc.actpos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= 	Actual position of axis x</a:t>
            </a:r>
          </a:p>
          <a:p>
            <a:pPr marL="958659" lvl="1" indent="-334443">
              <a:buSzPct val="75000"/>
              <a:buFont typeface=".AppleSystemUIFont" charset="-120"/>
              <a:buChar char="-"/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ax&lt;id&gt;.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drv.enable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=	Enable amplifier of axis x</a:t>
            </a:r>
          </a:p>
          <a:p>
            <a:pPr marL="958659" lvl="1" indent="-334443">
              <a:buSzPct val="75000"/>
              <a:buFont typeface=".AppleSystemUIFont" charset="-120"/>
              <a:buChar char="-"/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ax&lt;id&gt;.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mon.ilock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=	Motion interlock of axis x (allowed to move if true)</a:t>
            </a:r>
          </a:p>
          <a:p>
            <a:pPr marL="958659" lvl="1" indent="-334443">
              <a:buSzPct val="75000"/>
              <a:buFont typeface=".AppleSystemUIFont" charset="-120"/>
              <a:buChar char="-"/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ax&lt;id&gt;.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mon.ilockfwd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=	Motion interlock of axis x (allowed to move forward if true)</a:t>
            </a:r>
          </a:p>
          <a:p>
            <a:pPr marL="958659" lvl="1" indent="-334443">
              <a:buSzPct val="75000"/>
              <a:buFont typeface=".AppleSystemUIFont" charset="-120"/>
              <a:buChar char="-"/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ax&lt;id&gt;.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mon.ilockfwd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=	Motion interlock of axis x (allowed to move backward if true)</a:t>
            </a:r>
          </a:p>
          <a:p>
            <a:pPr marL="468218" indent="-468218" defTabSz="624290">
              <a:buFont typeface="Arial"/>
              <a:buChar char="•"/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Update of expression at runtime, evaluated in 1kHz.</a:t>
            </a:r>
          </a:p>
          <a:p>
            <a:pPr marL="468218" indent="-468218" defTabSz="624290">
              <a:buFont typeface="Arial"/>
              <a:buChar char="•"/>
              <a:defRPr/>
            </a:pPr>
            <a:endParaRPr lang="en-US" sz="2400" dirty="0">
              <a:solidFill>
                <a:srgbClr val="000000"/>
              </a:solidFill>
              <a:latin typeface="Calibri"/>
            </a:endParaRPr>
          </a:p>
          <a:p>
            <a:pPr>
              <a:buSzPct val="75000"/>
              <a:defRPr/>
            </a:pPr>
            <a:r>
              <a:rPr lang="en-US" sz="2400" b="1" u="sng" dirty="0">
                <a:latin typeface="Calibri" charset="0"/>
                <a:ea typeface="Calibri" charset="0"/>
                <a:cs typeface="Calibri" charset="0"/>
              </a:rPr>
              <a:t>Examples</a:t>
            </a:r>
            <a:r>
              <a:rPr lang="en-US" sz="2400" u="sng" dirty="0">
                <a:latin typeface="Calibri" charset="0"/>
                <a:ea typeface="Calibri" charset="0"/>
                <a:cs typeface="Calibri" charset="0"/>
              </a:rPr>
              <a:t>:</a:t>
            </a:r>
          </a:p>
          <a:p>
            <a:pPr defTabSz="624290"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Slaving: 				ax2.traj.setpos := ax1.enc.actpos;</a:t>
            </a:r>
          </a:p>
          <a:p>
            <a:pPr defTabSz="624290"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Synchronization: 		ax2.traj.setpos := ax1.traj.setpos;</a:t>
            </a:r>
          </a:p>
          <a:p>
            <a:pPr defTabSz="624290"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Gearing:				ax2.traj.setpos := 0.5 * ax1.traj.setpos;</a:t>
            </a:r>
          </a:p>
          <a:p>
            <a:pPr defTabSz="624290"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Phasing:				ax3.traj.setpos := ax1.traj.setpos + ax2.traj.setpos;</a:t>
            </a:r>
          </a:p>
          <a:p>
            <a:pPr defTabSz="624290"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Advanced:			ax1.traj.setpos := 10*sin(ax2.traj.setpos + ax3.enc.actpos);</a:t>
            </a:r>
          </a:p>
          <a:p>
            <a:pPr defTabSz="624290"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Timing system:			ax1.traj.setpos := ec0.s3.VALUE * 0.5 + ec0.s4.AO_1;</a:t>
            </a:r>
            <a:endParaRPr sz="2400" dirty="0"/>
          </a:p>
          <a:p>
            <a:pPr defTabSz="624290"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Interlocks: 			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ax1.mon.ilock 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:=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 ax2.mon.ilock 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and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ax5.mon.ilock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 and 								ax4.enc.actpos &gt; ax3.enc.actpos;</a:t>
            </a:r>
          </a:p>
          <a:p>
            <a:pPr defTabSz="624290"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Enable:				ax2.drv.enable := ax1.drv.enable;</a:t>
            </a:r>
          </a:p>
          <a:p>
            <a:pPr defTabSz="624290"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Enable alternative:		</a:t>
            </a:r>
            <a:r>
              <a:rPr lang="en-US" sz="2400" dirty="0" err="1">
                <a:solidFill>
                  <a:srgbClr val="000000"/>
                </a:solidFill>
                <a:latin typeface="Calibri"/>
              </a:rPr>
              <a:t>mc_power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(1,ax1.drv.enable);</a:t>
            </a:r>
          </a:p>
          <a:p>
            <a:pPr defTabSz="624290">
              <a:defRPr/>
            </a:pPr>
            <a:endParaRPr sz="2400" dirty="0"/>
          </a:p>
          <a:p>
            <a:pPr defTabSz="624290">
              <a:defRPr/>
            </a:pPr>
            <a:endParaRPr sz="2400" dirty="0"/>
          </a:p>
        </p:txBody>
      </p:sp>
      <p:sp>
        <p:nvSpPr>
          <p:cNvPr id="34819" name="CustomShape 3"/>
          <p:cNvSpPr>
            <a:spLocks noChangeArrowheads="1"/>
          </p:cNvSpPr>
          <p:nvPr/>
        </p:nvSpPr>
        <p:spPr bwMode="auto">
          <a:xfrm>
            <a:off x="9174163" y="8667580"/>
            <a:ext cx="2986087" cy="48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2889" tIns="61446" rIns="122889" bIns="61446" anchor="ctr"/>
          <a:lstStyle/>
          <a:p>
            <a:pPr algn="r"/>
            <a:fld id="{34263D88-684B-9746-8947-75858DBAAA48}" type="slidenum">
              <a:rPr lang="en-US" sz="1677">
                <a:solidFill>
                  <a:srgbClr val="8B8B8B"/>
                </a:solidFill>
                <a:latin typeface="Calibri" charset="0"/>
              </a:rPr>
              <a:pPr algn="r"/>
              <a:t>11</a:t>
            </a:fld>
            <a:endParaRPr lang="en-US" sz="2994"/>
          </a:p>
        </p:txBody>
      </p:sp>
    </p:spTree>
    <p:extLst>
      <p:ext uri="{BB962C8B-B14F-4D97-AF65-F5344CB8AC3E}">
        <p14:creationId xmlns:p14="http://schemas.microsoft.com/office/powerpoint/2010/main" val="12586738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595" y="3100501"/>
            <a:ext cx="2080260" cy="14046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kern="1200" dirty="0" err="1">
                <a:solidFill>
                  <a:srgbClr val="FFFFFF"/>
                </a:solidFill>
                <a:latin typeface="Calibri"/>
                <a:ea typeface="+mn-ea"/>
                <a:cs typeface="+mn-cs"/>
              </a:rPr>
              <a:t>ecmc</a:t>
            </a:r>
            <a:r>
              <a:rPr lang="en-US" sz="4500" kern="1200" dirty="0">
                <a:solidFill>
                  <a:srgbClr val="FFFFFF"/>
                </a:solidFill>
                <a:latin typeface="Calibri"/>
                <a:ea typeface="+mn-ea"/>
                <a:cs typeface="+mn-cs"/>
              </a:rPr>
              <a:t>: Configuration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4047506" y="4257985"/>
            <a:ext cx="0" cy="1008112"/>
          </a:xfrm>
          <a:prstGeom prst="straightConnector1">
            <a:avLst/>
          </a:prstGeom>
          <a:ln>
            <a:solidFill>
              <a:srgbClr val="008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5055618" y="6274210"/>
            <a:ext cx="0" cy="952815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8319" y="7383132"/>
            <a:ext cx="1839449" cy="1226299"/>
          </a:xfrm>
          <a:prstGeom prst="rect">
            <a:avLst/>
          </a:prstGeom>
        </p:spPr>
      </p:pic>
      <p:cxnSp>
        <p:nvCxnSpPr>
          <p:cNvPr id="40" name="Straight Arrow Connector 39"/>
          <p:cNvCxnSpPr/>
          <p:nvPr/>
        </p:nvCxnSpPr>
        <p:spPr>
          <a:xfrm flipV="1">
            <a:off x="3845884" y="6274209"/>
            <a:ext cx="0" cy="13764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585" y="7383133"/>
            <a:ext cx="1500754" cy="111979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8583" y="5210802"/>
            <a:ext cx="1411357" cy="1009583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0751" y="5210802"/>
            <a:ext cx="1411357" cy="1009583"/>
          </a:xfrm>
          <a:prstGeom prst="rect">
            <a:avLst/>
          </a:prstGeom>
        </p:spPr>
      </p:pic>
      <p:cxnSp>
        <p:nvCxnSpPr>
          <p:cNvPr id="42" name="Straight Arrow Connector 41"/>
          <p:cNvCxnSpPr/>
          <p:nvPr/>
        </p:nvCxnSpPr>
        <p:spPr>
          <a:xfrm flipV="1">
            <a:off x="4954807" y="4257985"/>
            <a:ext cx="0" cy="1008112"/>
          </a:xfrm>
          <a:prstGeom prst="straightConnector1">
            <a:avLst/>
          </a:prstGeom>
          <a:ln>
            <a:solidFill>
              <a:srgbClr val="008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44261" y="2351382"/>
            <a:ext cx="512383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alibri"/>
              </a:rPr>
              <a:t>All configuration in EPICS startup file: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62108" y="3123739"/>
            <a:ext cx="4783593" cy="1246483"/>
          </a:xfrm>
          <a:prstGeom prst="rect">
            <a:avLst/>
          </a:prstGeom>
          <a:noFill/>
        </p:spPr>
        <p:txBody>
          <a:bodyPr wrap="none" lIns="91428" tIns="45714" rIns="91428" bIns="45714" rtlCol="0">
            <a:spAutoFit/>
          </a:bodyPr>
          <a:lstStyle/>
          <a:p>
            <a:r>
              <a:rPr lang="en-US" b="1" dirty="0"/>
              <a:t>ECMC configurations </a:t>
            </a:r>
          </a:p>
          <a:p>
            <a:r>
              <a:rPr lang="en-US" dirty="0"/>
              <a:t>(</a:t>
            </a:r>
            <a:r>
              <a:rPr lang="en-US" dirty="0" err="1"/>
              <a:t>hw</a:t>
            </a:r>
            <a:r>
              <a:rPr lang="en-US" dirty="0"/>
              <a:t>, </a:t>
            </a:r>
            <a:r>
              <a:rPr lang="en-US" dirty="0" err="1"/>
              <a:t>samplerate</a:t>
            </a:r>
            <a:r>
              <a:rPr lang="en-US" dirty="0"/>
              <a:t> and </a:t>
            </a:r>
            <a:r>
              <a:rPr lang="en-US" dirty="0" err="1"/>
              <a:t>nc</a:t>
            </a:r>
            <a:r>
              <a:rPr lang="en-US" dirty="0"/>
              <a:t> settings </a:t>
            </a:r>
          </a:p>
          <a:p>
            <a:r>
              <a:rPr lang="en-US" dirty="0" err="1"/>
              <a:t>likespeed</a:t>
            </a:r>
            <a:r>
              <a:rPr lang="en-US" dirty="0"/>
              <a:t>, acceleration, …..)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977823" y="5192682"/>
            <a:ext cx="4408555" cy="1246483"/>
          </a:xfrm>
          <a:prstGeom prst="rect">
            <a:avLst/>
          </a:prstGeom>
          <a:noFill/>
        </p:spPr>
        <p:txBody>
          <a:bodyPr wrap="none" lIns="91428" tIns="45714" rIns="91428" bIns="45714" rtlCol="0">
            <a:spAutoFit/>
          </a:bodyPr>
          <a:lstStyle/>
          <a:p>
            <a:r>
              <a:rPr lang="en-US" b="1" dirty="0"/>
              <a:t>Terminal configurations </a:t>
            </a:r>
          </a:p>
          <a:p>
            <a:r>
              <a:rPr lang="en-US" dirty="0"/>
              <a:t>(Service Data Object access: </a:t>
            </a:r>
          </a:p>
          <a:p>
            <a:r>
              <a:rPr lang="en-US" dirty="0"/>
              <a:t>max current, mode…)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743778" y="3037590"/>
            <a:ext cx="9131427" cy="1512168"/>
          </a:xfrm>
          <a:prstGeom prst="rect">
            <a:avLst/>
          </a:prstGeom>
          <a:noFill/>
          <a:ln w="22225" cmpd="sng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8001" tIns="64001" rIns="128001" bIns="64001"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743778" y="5036827"/>
            <a:ext cx="9131427" cy="1512168"/>
          </a:xfrm>
          <a:prstGeom prst="rect">
            <a:avLst/>
          </a:prstGeom>
          <a:noFill/>
          <a:ln w="22225" cmpd="sng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8001" tIns="64001" rIns="128001" bIns="64001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304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640080" y="384552"/>
            <a:ext cx="9993816" cy="1599192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>
              <a:lnSpc>
                <a:spcPct val="100000"/>
              </a:lnSpc>
            </a:pPr>
            <a:r>
              <a:rPr lang="en-US" sz="4500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500" dirty="0">
                <a:solidFill>
                  <a:srgbClr val="FFFFFF"/>
                </a:solidFill>
                <a:latin typeface="Calibri"/>
              </a:rPr>
              <a:t>: </a:t>
            </a:r>
            <a:r>
              <a:rPr lang="sv-SE" sz="4500" dirty="0" err="1">
                <a:solidFill>
                  <a:srgbClr val="FFFFFF"/>
                </a:solidFill>
                <a:latin typeface="Calibri"/>
              </a:rPr>
              <a:t>Typical</a:t>
            </a:r>
            <a:r>
              <a:rPr lang="sv-SE" sz="4500" dirty="0">
                <a:solidFill>
                  <a:srgbClr val="FFFFFF"/>
                </a:solidFill>
                <a:latin typeface="Calibri"/>
              </a:rPr>
              <a:t> startup </a:t>
            </a:r>
            <a:r>
              <a:rPr lang="sv-SE" sz="4500" dirty="0" err="1">
                <a:solidFill>
                  <a:srgbClr val="FFFFFF"/>
                </a:solidFill>
                <a:latin typeface="Calibri"/>
              </a:rPr>
              <a:t>file</a:t>
            </a:r>
            <a:endParaRPr dirty="0"/>
          </a:p>
        </p:txBody>
      </p:sp>
      <p:sp>
        <p:nvSpPr>
          <p:cNvPr id="284" name="CustomShape 3"/>
          <p:cNvSpPr/>
          <p:nvPr/>
        </p:nvSpPr>
        <p:spPr>
          <a:xfrm>
            <a:off x="9174312" y="8899128"/>
            <a:ext cx="2986200" cy="510048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 algn="r">
              <a:lnSpc>
                <a:spcPct val="100000"/>
              </a:lnSpc>
            </a:pPr>
            <a:fld id="{7D632AA0-9247-493B-92E2-7603E6943B76}" type="slidenum">
              <a:rPr lang="en-US" sz="1700">
                <a:solidFill>
                  <a:srgbClr val="8B8B8B"/>
                </a:solidFill>
                <a:latin typeface="Calibri"/>
              </a:rPr>
              <a:t>13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2F4275-A468-7349-BE66-05FCE52C24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123" y="2208681"/>
            <a:ext cx="11336389" cy="646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700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CustomShape 1"/>
          <p:cNvSpPr>
            <a:spLocks noChangeArrowheads="1"/>
          </p:cNvSpPr>
          <p:nvPr/>
        </p:nvSpPr>
        <p:spPr bwMode="auto">
          <a:xfrm>
            <a:off x="639765" y="634090"/>
            <a:ext cx="9994901" cy="15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2889" tIns="61446" rIns="122889" bIns="61446" anchor="ctr"/>
          <a:lstStyle/>
          <a:p>
            <a:r>
              <a:rPr lang="en-US" sz="4431" dirty="0">
                <a:solidFill>
                  <a:srgbClr val="FFFFFF"/>
                </a:solidFill>
                <a:latin typeface="Calibri" charset="0"/>
              </a:rPr>
              <a:t>Application: 2-Axes Slit Set</a:t>
            </a:r>
            <a:endParaRPr lang="en-US" sz="2994" dirty="0"/>
          </a:p>
        </p:txBody>
      </p:sp>
      <p:sp>
        <p:nvSpPr>
          <p:cNvPr id="287" name="CustomShape 2"/>
          <p:cNvSpPr/>
          <p:nvPr/>
        </p:nvSpPr>
        <p:spPr>
          <a:xfrm>
            <a:off x="639763" y="2450413"/>
            <a:ext cx="6600470" cy="2420719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/>
          <a:lstStyle/>
          <a:p>
            <a:pPr marL="468218" indent="-468218" defTabSz="624290">
              <a:buFont typeface="Arial"/>
              <a:buChar char="•"/>
              <a:defRPr/>
            </a:pPr>
            <a:r>
              <a:rPr lang="en-US" sz="2874" dirty="0">
                <a:solidFill>
                  <a:srgbClr val="000000"/>
                </a:solidFill>
                <a:latin typeface="Calibri"/>
              </a:rPr>
              <a:t>2 virtual axes 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en-US" sz="2994" dirty="0">
                <a:solidFill>
                  <a:srgbClr val="000000"/>
                </a:solidFill>
                <a:latin typeface="Calibri"/>
              </a:rPr>
              <a:t>Slit center position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en-US" sz="2994" dirty="0">
                <a:solidFill>
                  <a:srgbClr val="000000"/>
                </a:solidFill>
                <a:latin typeface="Calibri"/>
              </a:rPr>
              <a:t>Slit gap/opening</a:t>
            </a:r>
            <a:endParaRPr sz="2994" dirty="0"/>
          </a:p>
          <a:p>
            <a:pPr marL="468218" indent="-468218" defTabSz="624290">
              <a:buFont typeface="Arial"/>
              <a:buChar char="•"/>
              <a:defRPr/>
            </a:pPr>
            <a:r>
              <a:rPr lang="en-US" sz="2874" dirty="0">
                <a:solidFill>
                  <a:srgbClr val="000000"/>
                </a:solidFill>
                <a:latin typeface="Calibri"/>
              </a:rPr>
              <a:t>2 normal axes (blade positions)</a:t>
            </a:r>
          </a:p>
          <a:p>
            <a:pPr marL="624290" lvl="1" defTabSz="624290">
              <a:defRPr/>
            </a:pPr>
            <a:endParaRPr lang="en-US" sz="1916" dirty="0"/>
          </a:p>
          <a:p>
            <a:pPr marL="468218" indent="-468218" defTabSz="624290">
              <a:buFont typeface="Arial"/>
              <a:buChar char="•"/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</p:txBody>
      </p:sp>
      <p:sp>
        <p:nvSpPr>
          <p:cNvPr id="35857" name="CustomShape 18"/>
          <p:cNvSpPr>
            <a:spLocks noChangeArrowheads="1"/>
          </p:cNvSpPr>
          <p:nvPr/>
        </p:nvSpPr>
        <p:spPr bwMode="auto">
          <a:xfrm>
            <a:off x="7240233" y="4871132"/>
            <a:ext cx="5764647" cy="4233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2889" tIns="61446" rIns="122889" bIns="61446"/>
          <a:lstStyle/>
          <a:p>
            <a:r>
              <a:rPr lang="en-US" sz="2000" b="1" dirty="0">
                <a:solidFill>
                  <a:srgbClr val="000000"/>
                </a:solidFill>
                <a:latin typeface="Calibri" charset="0"/>
              </a:rPr>
              <a:t>Forward Kinematics: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latin typeface="Calibri"/>
              </a:rPr>
              <a:t>ax3.traj.setpos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:=</a:t>
            </a:r>
            <a:r>
              <a:rPr lang="en-US" sz="2000" dirty="0">
                <a:solidFill>
                  <a:srgbClr val="000000"/>
                </a:solidFill>
                <a:latin typeface="Calibri"/>
              </a:rPr>
              <a:t>ax1.traj.setpos 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-</a:t>
            </a:r>
            <a:r>
              <a:rPr lang="en-US" sz="2000" dirty="0">
                <a:solidFill>
                  <a:srgbClr val="000000"/>
                </a:solidFill>
                <a:latin typeface="Calibri"/>
              </a:rPr>
              <a:t> ax2.traj.setpos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/2;</a:t>
            </a:r>
          </a:p>
          <a:p>
            <a:r>
              <a:rPr lang="en-US" sz="2000" dirty="0">
                <a:solidFill>
                  <a:srgbClr val="000000"/>
                </a:solidFill>
                <a:latin typeface="Calibri"/>
              </a:rPr>
              <a:t>ax4.traj.setpos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:=</a:t>
            </a:r>
            <a:r>
              <a:rPr lang="en-US" sz="2000" dirty="0">
                <a:solidFill>
                  <a:srgbClr val="000000"/>
                </a:solidFill>
                <a:latin typeface="Calibri"/>
              </a:rPr>
              <a:t>ax1.traj.setpos 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+ </a:t>
            </a:r>
            <a:r>
              <a:rPr lang="en-US" sz="2000" dirty="0">
                <a:solidFill>
                  <a:srgbClr val="000000"/>
                </a:solidFill>
                <a:latin typeface="Calibri"/>
              </a:rPr>
              <a:t>ax2.traj.setpos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/2;</a:t>
            </a:r>
            <a:endParaRPr lang="en-US" sz="2000" dirty="0"/>
          </a:p>
          <a:p>
            <a:endParaRPr lang="en-US" sz="1400" dirty="0"/>
          </a:p>
          <a:p>
            <a:r>
              <a:rPr lang="en-US" sz="2000" b="1" dirty="0">
                <a:solidFill>
                  <a:srgbClr val="000000"/>
                </a:solidFill>
                <a:latin typeface="Calibri" charset="0"/>
              </a:rPr>
              <a:t>Inverse Kinematics:</a:t>
            </a:r>
          </a:p>
          <a:p>
            <a:r>
              <a:rPr lang="en-US" sz="2000" dirty="0">
                <a:solidFill>
                  <a:srgbClr val="000000"/>
                </a:solidFill>
                <a:latin typeface="Calibri"/>
              </a:rPr>
              <a:t>ax1.enc.actpos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:=(</a:t>
            </a:r>
            <a:r>
              <a:rPr lang="en-US" sz="2000" dirty="0">
                <a:solidFill>
                  <a:srgbClr val="000000"/>
                </a:solidFill>
                <a:latin typeface="Calibri"/>
              </a:rPr>
              <a:t>ax3.enc.actpos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+</a:t>
            </a:r>
            <a:r>
              <a:rPr lang="en-US" sz="2000" dirty="0">
                <a:solidFill>
                  <a:srgbClr val="000000"/>
                </a:solidFill>
                <a:latin typeface="Calibri"/>
              </a:rPr>
              <a:t>ax4.enc.actpos 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)/2;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latin typeface="Calibri"/>
              </a:rPr>
              <a:t>ax2.enc.actpos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:=(</a:t>
            </a:r>
            <a:r>
              <a:rPr lang="en-US" sz="2000" dirty="0">
                <a:solidFill>
                  <a:srgbClr val="000000"/>
                </a:solidFill>
                <a:latin typeface="Calibri"/>
              </a:rPr>
              <a:t>ax4.enc.actpos 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–</a:t>
            </a:r>
            <a:r>
              <a:rPr lang="en-US" sz="2000" dirty="0">
                <a:solidFill>
                  <a:srgbClr val="000000"/>
                </a:solidFill>
                <a:latin typeface="Calibri"/>
              </a:rPr>
              <a:t> ax3.enc.actpos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);</a:t>
            </a:r>
          </a:p>
          <a:p>
            <a:endParaRPr lang="en-US" sz="1400" dirty="0">
              <a:solidFill>
                <a:srgbClr val="000000"/>
              </a:solidFill>
              <a:latin typeface="Calibri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alibri" charset="0"/>
              </a:rPr>
              <a:t>Amplifier enable:</a:t>
            </a:r>
          </a:p>
          <a:p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ax3.drv.enable:=ax1.drv.enable or ax2.drv.enable;</a:t>
            </a:r>
          </a:p>
          <a:p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ax4.drv.enable:=ax1.drv.enable or ax2.drv.enable;</a:t>
            </a:r>
          </a:p>
          <a:p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Or: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alibri" charset="0"/>
              </a:rPr>
              <a:t>mc_power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(3, ax1.drv.enable or ax2.drv.enable);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alibri" charset="0"/>
              </a:rPr>
              <a:t>mc_power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(4, ax1.drv.enable or ax2.drv.enable);</a:t>
            </a:r>
          </a:p>
          <a:p>
            <a:endParaRPr lang="en-US" sz="2000" dirty="0">
              <a:solidFill>
                <a:srgbClr val="000000"/>
              </a:solidFill>
              <a:latin typeface="Calibri" charset="0"/>
            </a:endParaRPr>
          </a:p>
          <a:p>
            <a:endParaRPr lang="en-US" sz="2000" dirty="0"/>
          </a:p>
          <a:p>
            <a:endParaRPr lang="en-US" sz="2994" dirty="0"/>
          </a:p>
        </p:txBody>
      </p:sp>
      <p:sp>
        <p:nvSpPr>
          <p:cNvPr id="35843" name="CustomShape 3"/>
          <p:cNvSpPr>
            <a:spLocks noChangeArrowheads="1"/>
          </p:cNvSpPr>
          <p:nvPr/>
        </p:nvSpPr>
        <p:spPr bwMode="auto">
          <a:xfrm>
            <a:off x="2086413" y="7019434"/>
            <a:ext cx="1144417" cy="1667559"/>
          </a:xfrm>
          <a:prstGeom prst="rect">
            <a:avLst/>
          </a:prstGeom>
          <a:gradFill rotWithShape="0">
            <a:gsLst>
              <a:gs pos="0">
                <a:srgbClr val="3C7AC7"/>
              </a:gs>
              <a:gs pos="100000">
                <a:srgbClr val="2E5F99"/>
              </a:gs>
            </a:gsLst>
            <a:lin ang="5400000"/>
          </a:gradFill>
          <a:ln w="9360">
            <a:solidFill>
              <a:srgbClr val="4A7EBB"/>
            </a:solidFill>
            <a:round/>
            <a:headEnd/>
            <a:tailEnd/>
          </a:ln>
        </p:spPr>
        <p:txBody>
          <a:bodyPr lIns="122889" tIns="61446" rIns="122889" bIns="61446" anchor="ctr"/>
          <a:lstStyle/>
          <a:p>
            <a:pPr algn="ctr"/>
            <a:r>
              <a:rPr lang="en-US" sz="2994">
                <a:solidFill>
                  <a:srgbClr val="FFFFFF"/>
                </a:solidFill>
                <a:latin typeface="Calibri" charset="0"/>
              </a:rPr>
              <a:t>Blade</a:t>
            </a:r>
            <a:endParaRPr lang="en-US" sz="2994"/>
          </a:p>
          <a:p>
            <a:pPr algn="ctr"/>
            <a:r>
              <a:rPr lang="en-US" sz="2994">
                <a:solidFill>
                  <a:srgbClr val="FFFFFF"/>
                </a:solidFill>
                <a:latin typeface="Calibri" charset="0"/>
              </a:rPr>
              <a:t>Axis 3</a:t>
            </a:r>
            <a:endParaRPr lang="en-US" sz="2994"/>
          </a:p>
        </p:txBody>
      </p:sp>
      <p:sp>
        <p:nvSpPr>
          <p:cNvPr id="35844" name="CustomShape 4"/>
          <p:cNvSpPr>
            <a:spLocks noChangeArrowheads="1"/>
          </p:cNvSpPr>
          <p:nvPr/>
        </p:nvSpPr>
        <p:spPr bwMode="auto">
          <a:xfrm>
            <a:off x="4377051" y="7019434"/>
            <a:ext cx="1142616" cy="1667559"/>
          </a:xfrm>
          <a:prstGeom prst="rect">
            <a:avLst/>
          </a:prstGeom>
          <a:gradFill rotWithShape="0">
            <a:gsLst>
              <a:gs pos="0">
                <a:srgbClr val="3C7AC7"/>
              </a:gs>
              <a:gs pos="100000">
                <a:srgbClr val="2E5F99"/>
              </a:gs>
            </a:gsLst>
            <a:lin ang="5400000"/>
          </a:gradFill>
          <a:ln w="9360">
            <a:solidFill>
              <a:srgbClr val="4A7EBB"/>
            </a:solidFill>
            <a:round/>
            <a:headEnd/>
            <a:tailEnd/>
          </a:ln>
        </p:spPr>
        <p:txBody>
          <a:bodyPr lIns="122889" tIns="61446" rIns="122889" bIns="61446" anchor="ctr"/>
          <a:lstStyle/>
          <a:p>
            <a:pPr algn="ctr"/>
            <a:r>
              <a:rPr lang="en-US" sz="2994">
                <a:solidFill>
                  <a:srgbClr val="FFFFFF"/>
                </a:solidFill>
                <a:latin typeface="Calibri" charset="0"/>
              </a:rPr>
              <a:t>Blade</a:t>
            </a:r>
            <a:endParaRPr lang="en-US" sz="2994"/>
          </a:p>
          <a:p>
            <a:pPr algn="ctr"/>
            <a:r>
              <a:rPr lang="en-US" sz="2994">
                <a:solidFill>
                  <a:srgbClr val="FFFFFF"/>
                </a:solidFill>
                <a:latin typeface="Calibri" charset="0"/>
              </a:rPr>
              <a:t>Axis 4</a:t>
            </a:r>
            <a:endParaRPr lang="en-US" sz="2994"/>
          </a:p>
        </p:txBody>
      </p:sp>
      <p:cxnSp>
        <p:nvCxnSpPr>
          <p:cNvPr id="35845" name="CustomShape 5"/>
          <p:cNvCxnSpPr>
            <a:cxnSpLocks noChangeShapeType="1"/>
          </p:cNvCxnSpPr>
          <p:nvPr/>
        </p:nvCxnSpPr>
        <p:spPr bwMode="auto">
          <a:xfrm>
            <a:off x="196365" y="8805297"/>
            <a:ext cx="6238838" cy="1879"/>
          </a:xfrm>
          <a:prstGeom prst="straightConnector1">
            <a:avLst/>
          </a:prstGeom>
          <a:noFill/>
          <a:ln w="25560">
            <a:solidFill>
              <a:srgbClr val="4F81BD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5846" name="CustomShape 7"/>
          <p:cNvCxnSpPr>
            <a:cxnSpLocks noChangeShapeType="1"/>
          </p:cNvCxnSpPr>
          <p:nvPr/>
        </p:nvCxnSpPr>
        <p:spPr bwMode="auto">
          <a:xfrm>
            <a:off x="331594" y="6542449"/>
            <a:ext cx="4045460" cy="0"/>
          </a:xfrm>
          <a:prstGeom prst="straightConnector1">
            <a:avLst/>
          </a:prstGeom>
          <a:noFill/>
          <a:ln w="25560">
            <a:solidFill>
              <a:schemeClr val="tx1">
                <a:lumMod val="85000"/>
                <a:lumOff val="15000"/>
              </a:schemeClr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5847" name="Line 8"/>
          <p:cNvSpPr>
            <a:spLocks noChangeShapeType="1"/>
          </p:cNvSpPr>
          <p:nvPr/>
        </p:nvSpPr>
        <p:spPr bwMode="auto">
          <a:xfrm>
            <a:off x="3230830" y="4871132"/>
            <a:ext cx="0" cy="3936044"/>
          </a:xfrm>
          <a:prstGeom prst="line">
            <a:avLst/>
          </a:prstGeom>
          <a:noFill/>
          <a:ln w="12600" cap="rnd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35848" name="Line 9"/>
          <p:cNvSpPr>
            <a:spLocks noChangeShapeType="1"/>
          </p:cNvSpPr>
          <p:nvPr/>
        </p:nvSpPr>
        <p:spPr bwMode="auto">
          <a:xfrm>
            <a:off x="4375248" y="4871132"/>
            <a:ext cx="0" cy="3936044"/>
          </a:xfrm>
          <a:prstGeom prst="line">
            <a:avLst/>
          </a:prstGeom>
          <a:noFill/>
          <a:ln w="12600" cap="rnd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9183" tIns="44592" rIns="89183" bIns="44592"/>
          <a:lstStyle/>
          <a:p>
            <a:endParaRPr lang="en-US" sz="2994"/>
          </a:p>
        </p:txBody>
      </p:sp>
      <p:cxnSp>
        <p:nvCxnSpPr>
          <p:cNvPr id="35849" name="CustomShape 10"/>
          <p:cNvCxnSpPr>
            <a:cxnSpLocks noChangeShapeType="1"/>
          </p:cNvCxnSpPr>
          <p:nvPr/>
        </p:nvCxnSpPr>
        <p:spPr bwMode="auto">
          <a:xfrm>
            <a:off x="331594" y="6065466"/>
            <a:ext cx="2899239" cy="0"/>
          </a:xfrm>
          <a:prstGeom prst="straightConnector1">
            <a:avLst/>
          </a:prstGeom>
          <a:noFill/>
          <a:ln w="25560">
            <a:solidFill>
              <a:srgbClr val="008000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5850" name="Line 11"/>
          <p:cNvSpPr>
            <a:spLocks noChangeShapeType="1"/>
          </p:cNvSpPr>
          <p:nvPr/>
        </p:nvSpPr>
        <p:spPr bwMode="auto">
          <a:xfrm>
            <a:off x="3803940" y="4871132"/>
            <a:ext cx="0" cy="3936044"/>
          </a:xfrm>
          <a:prstGeom prst="line">
            <a:avLst/>
          </a:prstGeom>
          <a:noFill/>
          <a:ln w="12600" cap="rnd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9183" tIns="44592" rIns="89183" bIns="44592"/>
          <a:lstStyle/>
          <a:p>
            <a:endParaRPr lang="en-US" sz="2994"/>
          </a:p>
        </p:txBody>
      </p:sp>
      <p:cxnSp>
        <p:nvCxnSpPr>
          <p:cNvPr id="35851" name="CustomShape 12"/>
          <p:cNvCxnSpPr>
            <a:cxnSpLocks noChangeShapeType="1"/>
          </p:cNvCxnSpPr>
          <p:nvPr/>
        </p:nvCxnSpPr>
        <p:spPr bwMode="auto">
          <a:xfrm>
            <a:off x="331594" y="5109626"/>
            <a:ext cx="3470547" cy="1879"/>
          </a:xfrm>
          <a:prstGeom prst="straightConnector1">
            <a:avLst/>
          </a:prstGeom>
          <a:noFill/>
          <a:ln w="25560">
            <a:solidFill>
              <a:srgbClr val="0000FF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5852" name="CustomShape 13"/>
          <p:cNvCxnSpPr>
            <a:cxnSpLocks noChangeShapeType="1"/>
          </p:cNvCxnSpPr>
          <p:nvPr/>
        </p:nvCxnSpPr>
        <p:spPr bwMode="auto">
          <a:xfrm>
            <a:off x="3230832" y="5577217"/>
            <a:ext cx="1144418" cy="0"/>
          </a:xfrm>
          <a:prstGeom prst="straightConnector1">
            <a:avLst/>
          </a:prstGeom>
          <a:noFill/>
          <a:ln w="25560">
            <a:solidFill>
              <a:srgbClr val="FF0000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5853" name="CustomShape 14"/>
          <p:cNvSpPr>
            <a:spLocks noChangeArrowheads="1"/>
          </p:cNvSpPr>
          <p:nvPr/>
        </p:nvSpPr>
        <p:spPr bwMode="auto">
          <a:xfrm>
            <a:off x="4505880" y="6183775"/>
            <a:ext cx="3803122" cy="501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2889" tIns="61446" rIns="122889" bIns="61446"/>
          <a:lstStyle/>
          <a:p>
            <a:r>
              <a:rPr lang="en-US" sz="1600" dirty="0">
                <a:solidFill>
                  <a:srgbClr val="000000"/>
                </a:solidFill>
                <a:latin typeface="Calibri" charset="0"/>
              </a:rPr>
              <a:t>Axis 4 (Normal: Blade position)</a:t>
            </a:r>
            <a:endParaRPr lang="en-US" sz="1600" dirty="0"/>
          </a:p>
        </p:txBody>
      </p:sp>
      <p:sp>
        <p:nvSpPr>
          <p:cNvPr id="35854" name="CustomShape 15"/>
          <p:cNvSpPr>
            <a:spLocks noChangeArrowheads="1"/>
          </p:cNvSpPr>
          <p:nvPr/>
        </p:nvSpPr>
        <p:spPr bwMode="auto">
          <a:xfrm>
            <a:off x="4505880" y="5746227"/>
            <a:ext cx="3662199" cy="503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2889" tIns="61446" rIns="122889" bIns="61446"/>
          <a:lstStyle/>
          <a:p>
            <a:r>
              <a:rPr lang="en-US" sz="1600">
                <a:solidFill>
                  <a:srgbClr val="000000"/>
                </a:solidFill>
                <a:latin typeface="Calibri" charset="0"/>
              </a:rPr>
              <a:t>Axis </a:t>
            </a:r>
            <a:r>
              <a:rPr lang="en-US" sz="1600">
                <a:solidFill>
                  <a:srgbClr val="008000"/>
                </a:solidFill>
                <a:latin typeface="Calibri" charset="0"/>
              </a:rPr>
              <a:t>3</a:t>
            </a:r>
            <a:r>
              <a:rPr lang="en-US" sz="1600">
                <a:solidFill>
                  <a:srgbClr val="000000"/>
                </a:solidFill>
                <a:latin typeface="Calibri" charset="0"/>
              </a:rPr>
              <a:t> (Normal: Blade position)</a:t>
            </a:r>
            <a:endParaRPr lang="en-US" sz="1600"/>
          </a:p>
        </p:txBody>
      </p:sp>
      <p:sp>
        <p:nvSpPr>
          <p:cNvPr id="35855" name="CustomShape 16"/>
          <p:cNvSpPr>
            <a:spLocks noChangeArrowheads="1"/>
          </p:cNvSpPr>
          <p:nvPr/>
        </p:nvSpPr>
        <p:spPr bwMode="auto">
          <a:xfrm>
            <a:off x="4505877" y="4871134"/>
            <a:ext cx="3662201" cy="503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2889" tIns="61446" rIns="122889" bIns="61446"/>
          <a:lstStyle/>
          <a:p>
            <a:r>
              <a:rPr lang="en-US" sz="1600">
                <a:solidFill>
                  <a:srgbClr val="000000"/>
                </a:solidFill>
                <a:latin typeface="Calibri" charset="0"/>
              </a:rPr>
              <a:t>Axis </a:t>
            </a:r>
            <a:r>
              <a:rPr lang="en-US" sz="1600">
                <a:solidFill>
                  <a:srgbClr val="3366FF"/>
                </a:solidFill>
                <a:latin typeface="Calibri" charset="0"/>
              </a:rPr>
              <a:t>1</a:t>
            </a:r>
            <a:r>
              <a:rPr lang="en-US" sz="1600">
                <a:solidFill>
                  <a:srgbClr val="000000"/>
                </a:solidFill>
                <a:latin typeface="Calibri" charset="0"/>
              </a:rPr>
              <a:t> (</a:t>
            </a:r>
            <a:r>
              <a:rPr lang="en-US" sz="1600" err="1">
                <a:solidFill>
                  <a:srgbClr val="000000"/>
                </a:solidFill>
                <a:latin typeface="Calibri" charset="0"/>
              </a:rPr>
              <a:t>Virt</a:t>
            </a:r>
            <a:r>
              <a:rPr lang="en-US" sz="1600">
                <a:solidFill>
                  <a:srgbClr val="000000"/>
                </a:solidFill>
                <a:latin typeface="Calibri" charset="0"/>
              </a:rPr>
              <a:t>: Center position)</a:t>
            </a:r>
            <a:endParaRPr lang="en-US" sz="1600"/>
          </a:p>
        </p:txBody>
      </p:sp>
      <p:sp>
        <p:nvSpPr>
          <p:cNvPr id="35856" name="CustomShape 17"/>
          <p:cNvSpPr>
            <a:spLocks noChangeArrowheads="1"/>
          </p:cNvSpPr>
          <p:nvPr/>
        </p:nvSpPr>
        <p:spPr bwMode="auto">
          <a:xfrm>
            <a:off x="4495067" y="5308680"/>
            <a:ext cx="3673011" cy="503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2889" tIns="61446" rIns="122889" bIns="61446"/>
          <a:lstStyle/>
          <a:p>
            <a:r>
              <a:rPr lang="en-US" sz="1600">
                <a:solidFill>
                  <a:srgbClr val="000000"/>
                </a:solidFill>
                <a:latin typeface="Calibri" charset="0"/>
              </a:rPr>
              <a:t>Axis </a:t>
            </a:r>
            <a:r>
              <a:rPr lang="en-US" sz="1600">
                <a:solidFill>
                  <a:srgbClr val="FF0000"/>
                </a:solidFill>
                <a:latin typeface="Calibri" charset="0"/>
              </a:rPr>
              <a:t>2</a:t>
            </a:r>
            <a:r>
              <a:rPr lang="en-US" sz="1600">
                <a:solidFill>
                  <a:srgbClr val="000000"/>
                </a:solidFill>
                <a:latin typeface="Calibri" charset="0"/>
              </a:rPr>
              <a:t> (</a:t>
            </a:r>
            <a:r>
              <a:rPr lang="en-US" sz="1600" err="1">
                <a:solidFill>
                  <a:srgbClr val="000000"/>
                </a:solidFill>
                <a:latin typeface="Calibri" charset="0"/>
              </a:rPr>
              <a:t>Virt</a:t>
            </a:r>
            <a:r>
              <a:rPr lang="en-US" sz="1600">
                <a:solidFill>
                  <a:srgbClr val="000000"/>
                </a:solidFill>
                <a:latin typeface="Calibri" charset="0"/>
              </a:rPr>
              <a:t>: Gap)</a:t>
            </a:r>
            <a:endParaRPr lang="en-US" sz="1600"/>
          </a:p>
        </p:txBody>
      </p:sp>
      <p:sp>
        <p:nvSpPr>
          <p:cNvPr id="35858" name="Line 8"/>
          <p:cNvSpPr>
            <a:spLocks noChangeShapeType="1"/>
          </p:cNvSpPr>
          <p:nvPr/>
        </p:nvSpPr>
        <p:spPr bwMode="auto">
          <a:xfrm>
            <a:off x="331594" y="4871132"/>
            <a:ext cx="0" cy="3934165"/>
          </a:xfrm>
          <a:prstGeom prst="line">
            <a:avLst/>
          </a:prstGeom>
          <a:noFill/>
          <a:ln w="12600" cap="rnd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21" name="CustomShape 3"/>
          <p:cNvSpPr/>
          <p:nvPr/>
        </p:nvSpPr>
        <p:spPr>
          <a:xfrm>
            <a:off x="9174312" y="8667205"/>
            <a:ext cx="2986200" cy="481186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 anchor="ctr"/>
          <a:lstStyle/>
          <a:p>
            <a:pPr algn="r">
              <a:lnSpc>
                <a:spcPct val="100000"/>
              </a:lnSpc>
            </a:pPr>
            <a:fld id="{4262F43B-3414-4A65-B8DE-ECFFDA432439}" type="slidenum">
              <a:rPr lang="en-US" sz="1677">
                <a:solidFill>
                  <a:srgbClr val="8B8B8B"/>
                </a:solidFill>
                <a:latin typeface="Calibri"/>
              </a:rPr>
              <a:t>14</a:t>
            </a:fld>
            <a:endParaRPr sz="2994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F573AB-54C0-454D-8C25-61AFE081A3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61" t="2369" r="16285"/>
          <a:stretch/>
        </p:blipFill>
        <p:spPr>
          <a:xfrm rot="16200000">
            <a:off x="8669299" y="851501"/>
            <a:ext cx="2478198" cy="533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49568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45E55A-5362-7941-9B4C-26C86F07C6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1" t="16572" r="8529" b="5707"/>
          <a:stretch/>
        </p:blipFill>
        <p:spPr>
          <a:xfrm>
            <a:off x="384177" y="4043226"/>
            <a:ext cx="9844193" cy="4864572"/>
          </a:xfrm>
          <a:prstGeom prst="rect">
            <a:avLst/>
          </a:prstGeom>
        </p:spPr>
      </p:pic>
      <p:sp>
        <p:nvSpPr>
          <p:cNvPr id="36865" name="CustomShape 1"/>
          <p:cNvSpPr>
            <a:spLocks noChangeArrowheads="1"/>
          </p:cNvSpPr>
          <p:nvPr/>
        </p:nvSpPr>
        <p:spPr bwMode="auto">
          <a:xfrm>
            <a:off x="639765" y="634090"/>
            <a:ext cx="9994901" cy="15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2889" tIns="61446" rIns="122889" bIns="61446" anchor="ctr"/>
          <a:lstStyle/>
          <a:p>
            <a:r>
              <a:rPr lang="en-US" sz="4431" dirty="0">
                <a:solidFill>
                  <a:srgbClr val="FFFFFF"/>
                </a:solidFill>
                <a:latin typeface="Calibri" charset="0"/>
              </a:rPr>
              <a:t>Application: 2-Axes Slit Set, External Sync.</a:t>
            </a:r>
            <a:endParaRPr lang="en-US" sz="2994" dirty="0"/>
          </a:p>
        </p:txBody>
      </p:sp>
      <p:sp>
        <p:nvSpPr>
          <p:cNvPr id="36871" name="TextBox 10"/>
          <p:cNvSpPr txBox="1">
            <a:spLocks noChangeArrowheads="1"/>
          </p:cNvSpPr>
          <p:nvPr/>
        </p:nvSpPr>
        <p:spPr bwMode="auto">
          <a:xfrm>
            <a:off x="10427216" y="6240736"/>
            <a:ext cx="2238915" cy="457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4857" tIns="62429" rIns="124857" bIns="62429">
            <a:spAutoFit/>
          </a:bodyPr>
          <a:lstStyle>
            <a:lvl1pPr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r>
              <a:rPr lang="en-US" sz="2156" dirty="0">
                <a:latin typeface="Calibri"/>
                <a:cs typeface="Calibri"/>
              </a:rPr>
              <a:t>Axis 4 Right blade</a:t>
            </a:r>
          </a:p>
        </p:txBody>
      </p:sp>
      <p:sp>
        <p:nvSpPr>
          <p:cNvPr id="36872" name="TextBox 32"/>
          <p:cNvSpPr txBox="1">
            <a:spLocks noChangeArrowheads="1"/>
          </p:cNvSpPr>
          <p:nvPr/>
        </p:nvSpPr>
        <p:spPr bwMode="auto">
          <a:xfrm>
            <a:off x="10427217" y="4988782"/>
            <a:ext cx="1887408" cy="457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4857" tIns="62429" rIns="124857" bIns="62429">
            <a:spAutoFit/>
          </a:bodyPr>
          <a:lstStyle>
            <a:lvl1pPr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r>
              <a:rPr lang="en-US" sz="2156" dirty="0">
                <a:solidFill>
                  <a:srgbClr val="0070C0"/>
                </a:solidFill>
                <a:latin typeface="Calibri"/>
                <a:cs typeface="Calibri"/>
              </a:rPr>
              <a:t>Axis 1 (Centre)</a:t>
            </a:r>
          </a:p>
        </p:txBody>
      </p:sp>
      <p:sp>
        <p:nvSpPr>
          <p:cNvPr id="36873" name="TextBox 33"/>
          <p:cNvSpPr txBox="1">
            <a:spLocks noChangeArrowheads="1"/>
          </p:cNvSpPr>
          <p:nvPr/>
        </p:nvSpPr>
        <p:spPr bwMode="auto">
          <a:xfrm>
            <a:off x="10427217" y="5427419"/>
            <a:ext cx="1589057" cy="457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4857" tIns="62429" rIns="124857" bIns="62429">
            <a:spAutoFit/>
          </a:bodyPr>
          <a:lstStyle>
            <a:lvl1pPr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r>
              <a:rPr lang="en-US" sz="2156" dirty="0">
                <a:solidFill>
                  <a:srgbClr val="FF0000"/>
                </a:solidFill>
                <a:latin typeface="Calibri"/>
                <a:cs typeface="Calibri"/>
              </a:rPr>
              <a:t>Axis 2 (Gap)</a:t>
            </a:r>
          </a:p>
        </p:txBody>
      </p:sp>
      <p:sp>
        <p:nvSpPr>
          <p:cNvPr id="36875" name="TextBox 35"/>
          <p:cNvSpPr txBox="1">
            <a:spLocks noChangeArrowheads="1"/>
          </p:cNvSpPr>
          <p:nvPr/>
        </p:nvSpPr>
        <p:spPr bwMode="auto">
          <a:xfrm>
            <a:off x="10427217" y="5843676"/>
            <a:ext cx="2088361" cy="457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4857" tIns="62429" rIns="124857" bIns="62429">
            <a:spAutoFit/>
          </a:bodyPr>
          <a:lstStyle>
            <a:lvl1pPr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639763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r>
              <a:rPr lang="en-US" sz="2156" dirty="0">
                <a:solidFill>
                  <a:srgbClr val="00B050"/>
                </a:solidFill>
                <a:latin typeface="Calibri"/>
                <a:cs typeface="Calibri"/>
              </a:rPr>
              <a:t>Axis 3 Left blade</a:t>
            </a:r>
          </a:p>
        </p:txBody>
      </p:sp>
      <p:sp>
        <p:nvSpPr>
          <p:cNvPr id="21" name="Oval 20"/>
          <p:cNvSpPr/>
          <p:nvPr/>
        </p:nvSpPr>
        <p:spPr>
          <a:xfrm>
            <a:off x="144889" y="8008871"/>
            <a:ext cx="3822700" cy="715481"/>
          </a:xfrm>
          <a:prstGeom prst="ellipse">
            <a:avLst/>
          </a:prstGeom>
          <a:noFill/>
          <a:ln w="2222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4857" tIns="62429" rIns="124857" bIns="62429" anchor="ctr"/>
          <a:lstStyle/>
          <a:p>
            <a:pPr algn="ctr" defTabSz="624290">
              <a:defRPr/>
            </a:pPr>
            <a:endParaRPr lang="en-US" sz="2994"/>
          </a:p>
        </p:txBody>
      </p:sp>
      <p:sp>
        <p:nvSpPr>
          <p:cNvPr id="14" name="CustomShape 3"/>
          <p:cNvSpPr/>
          <p:nvPr/>
        </p:nvSpPr>
        <p:spPr>
          <a:xfrm>
            <a:off x="9174312" y="8667205"/>
            <a:ext cx="2986200" cy="481186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 anchor="ctr"/>
          <a:lstStyle/>
          <a:p>
            <a:pPr algn="r">
              <a:lnSpc>
                <a:spcPct val="100000"/>
              </a:lnSpc>
            </a:pPr>
            <a:fld id="{4262F43B-3414-4A65-B8DE-ECFFDA432439}" type="slidenum">
              <a:rPr lang="en-US" sz="1677">
                <a:solidFill>
                  <a:srgbClr val="8B8B8B"/>
                </a:solidFill>
                <a:latin typeface="Calibri"/>
              </a:rPr>
              <a:t>15</a:t>
            </a:fld>
            <a:endParaRPr sz="2994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E4C9249-F474-C840-A23C-D6D21FBBC450}"/>
              </a:ext>
            </a:extLst>
          </p:cNvPr>
          <p:cNvSpPr/>
          <p:nvPr/>
        </p:nvSpPr>
        <p:spPr>
          <a:xfrm>
            <a:off x="185330" y="7322318"/>
            <a:ext cx="3822700" cy="672706"/>
          </a:xfrm>
          <a:prstGeom prst="ellipse">
            <a:avLst/>
          </a:prstGeom>
          <a:noFill/>
          <a:ln w="2222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4857" tIns="62429" rIns="124857" bIns="62429" anchor="ctr"/>
          <a:lstStyle/>
          <a:p>
            <a:pPr algn="ctr" defTabSz="624290">
              <a:defRPr/>
            </a:pPr>
            <a:endParaRPr lang="en-US" sz="2994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78048FA-A729-9B45-8365-D3B0F446F620}"/>
              </a:ext>
            </a:extLst>
          </p:cNvPr>
          <p:cNvSpPr/>
          <p:nvPr/>
        </p:nvSpPr>
        <p:spPr>
          <a:xfrm>
            <a:off x="3607590" y="3814308"/>
            <a:ext cx="1858500" cy="715481"/>
          </a:xfrm>
          <a:prstGeom prst="ellipse">
            <a:avLst/>
          </a:prstGeom>
          <a:noFill/>
          <a:ln w="2222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4857" tIns="62429" rIns="124857" bIns="62429" anchor="ctr"/>
          <a:lstStyle/>
          <a:p>
            <a:pPr algn="ctr" defTabSz="624290">
              <a:defRPr/>
            </a:pPr>
            <a:endParaRPr lang="en-US" sz="2994"/>
          </a:p>
        </p:txBody>
      </p:sp>
      <p:sp>
        <p:nvSpPr>
          <p:cNvPr id="18" name="CustomShape 2">
            <a:extLst>
              <a:ext uri="{FF2B5EF4-FFF2-40B4-BE49-F238E27FC236}">
                <a16:creationId xmlns:a16="http://schemas.microsoft.com/office/drawing/2014/main" id="{BBFEB633-C7F5-9D4D-A84C-F51FEEB8CE7B}"/>
              </a:ext>
            </a:extLst>
          </p:cNvPr>
          <p:cNvSpPr/>
          <p:nvPr/>
        </p:nvSpPr>
        <p:spPr>
          <a:xfrm>
            <a:off x="13802930" y="27452285"/>
            <a:ext cx="9120972" cy="2420719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/>
          <a:lstStyle/>
          <a:p>
            <a:pPr marL="468218" indent="-468218" defTabSz="624290">
              <a:buFont typeface="Arial"/>
              <a:buChar char="•"/>
              <a:defRPr/>
            </a:pPr>
            <a:r>
              <a:rPr lang="en-US" sz="2395" dirty="0">
                <a:solidFill>
                  <a:srgbClr val="000000"/>
                </a:solidFill>
                <a:latin typeface="Calibri"/>
              </a:rPr>
              <a:t>2 virtual axes: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en-US" sz="2395" dirty="0">
                <a:solidFill>
                  <a:srgbClr val="000000"/>
                </a:solidFill>
                <a:latin typeface="Calibri"/>
              </a:rPr>
              <a:t>External timing system (function generator)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sv-SE" sz="2395" dirty="0" err="1">
                <a:solidFill>
                  <a:srgbClr val="000000"/>
                </a:solidFill>
                <a:latin typeface="Calibri"/>
              </a:rPr>
              <a:t>Amplitude</a:t>
            </a:r>
            <a:endParaRPr lang="en-US" sz="2395" dirty="0">
              <a:solidFill>
                <a:srgbClr val="000000"/>
              </a:solidFill>
              <a:latin typeface="Calibri"/>
            </a:endParaRPr>
          </a:p>
          <a:p>
            <a:pPr marL="624290" lvl="1" defTabSz="624290">
              <a:defRPr/>
            </a:pPr>
            <a:endParaRPr lang="en-US" sz="2395" dirty="0"/>
          </a:p>
          <a:p>
            <a:pPr marL="468218" indent="-468218" defTabSz="624290">
              <a:buFont typeface="Arial"/>
              <a:buChar char="•"/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r>
              <a:rPr lang="sv-SE" sz="2395" dirty="0"/>
              <a:t>§</a:t>
            </a:r>
            <a:endParaRPr sz="2395" dirty="0"/>
          </a:p>
        </p:txBody>
      </p:sp>
      <p:sp>
        <p:nvSpPr>
          <p:cNvPr id="19" name="CustomShape 2">
            <a:extLst>
              <a:ext uri="{FF2B5EF4-FFF2-40B4-BE49-F238E27FC236}">
                <a16:creationId xmlns:a16="http://schemas.microsoft.com/office/drawing/2014/main" id="{1D4E8506-3A61-7F44-9C32-D0738B17A36D}"/>
              </a:ext>
            </a:extLst>
          </p:cNvPr>
          <p:cNvSpPr/>
          <p:nvPr/>
        </p:nvSpPr>
        <p:spPr>
          <a:xfrm>
            <a:off x="13985457" y="27634812"/>
            <a:ext cx="9120972" cy="2420719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/>
          <a:lstStyle/>
          <a:p>
            <a:pPr marL="468218" indent="-468218" defTabSz="624290">
              <a:buFont typeface="Arial"/>
              <a:buChar char="•"/>
              <a:defRPr/>
            </a:pPr>
            <a:r>
              <a:rPr lang="en-US" sz="2395" dirty="0">
                <a:solidFill>
                  <a:srgbClr val="000000"/>
                </a:solidFill>
                <a:latin typeface="Calibri"/>
              </a:rPr>
              <a:t>2 virtual axes: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en-US" sz="2395" dirty="0">
                <a:solidFill>
                  <a:srgbClr val="000000"/>
                </a:solidFill>
                <a:latin typeface="Calibri"/>
              </a:rPr>
              <a:t>External timing system (function generator)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sv-SE" sz="2395" dirty="0" err="1">
                <a:solidFill>
                  <a:srgbClr val="000000"/>
                </a:solidFill>
                <a:latin typeface="Calibri"/>
              </a:rPr>
              <a:t>Amplitude</a:t>
            </a:r>
            <a:endParaRPr lang="en-US" sz="2395" dirty="0">
              <a:solidFill>
                <a:srgbClr val="000000"/>
              </a:solidFill>
              <a:latin typeface="Calibri"/>
            </a:endParaRPr>
          </a:p>
          <a:p>
            <a:pPr marL="624290" lvl="1" defTabSz="624290">
              <a:defRPr/>
            </a:pPr>
            <a:endParaRPr lang="en-US" sz="2395" dirty="0"/>
          </a:p>
          <a:p>
            <a:pPr marL="468218" indent="-468218" defTabSz="624290">
              <a:buFont typeface="Arial"/>
              <a:buChar char="•"/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r>
              <a:rPr lang="sv-SE" sz="2395" dirty="0"/>
              <a:t>§</a:t>
            </a:r>
            <a:endParaRPr sz="2395" dirty="0"/>
          </a:p>
        </p:txBody>
      </p:sp>
      <p:sp>
        <p:nvSpPr>
          <p:cNvPr id="20" name="CustomShape 2">
            <a:extLst>
              <a:ext uri="{FF2B5EF4-FFF2-40B4-BE49-F238E27FC236}">
                <a16:creationId xmlns:a16="http://schemas.microsoft.com/office/drawing/2014/main" id="{D6C5028B-FF16-1C42-A719-CC39BB399EDC}"/>
              </a:ext>
            </a:extLst>
          </p:cNvPr>
          <p:cNvSpPr/>
          <p:nvPr/>
        </p:nvSpPr>
        <p:spPr>
          <a:xfrm>
            <a:off x="14167984" y="27817339"/>
            <a:ext cx="9120972" cy="2420719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/>
          <a:lstStyle/>
          <a:p>
            <a:pPr marL="468218" indent="-468218" defTabSz="624290">
              <a:buFont typeface="Arial"/>
              <a:buChar char="•"/>
              <a:defRPr/>
            </a:pPr>
            <a:r>
              <a:rPr lang="en-US" sz="2395" dirty="0">
                <a:solidFill>
                  <a:srgbClr val="000000"/>
                </a:solidFill>
                <a:latin typeface="Calibri"/>
              </a:rPr>
              <a:t>2 virtual axes: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en-US" sz="2395" dirty="0">
                <a:solidFill>
                  <a:srgbClr val="000000"/>
                </a:solidFill>
                <a:latin typeface="Calibri"/>
              </a:rPr>
              <a:t>External timing system (function generator)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sv-SE" sz="2395" dirty="0" err="1">
                <a:solidFill>
                  <a:srgbClr val="000000"/>
                </a:solidFill>
                <a:latin typeface="Calibri"/>
              </a:rPr>
              <a:t>Amplitude</a:t>
            </a:r>
            <a:endParaRPr lang="en-US" sz="2395" dirty="0">
              <a:solidFill>
                <a:srgbClr val="000000"/>
              </a:solidFill>
              <a:latin typeface="Calibri"/>
            </a:endParaRPr>
          </a:p>
          <a:p>
            <a:pPr marL="624290" lvl="1" defTabSz="624290">
              <a:defRPr/>
            </a:pPr>
            <a:endParaRPr lang="en-US" sz="2395" dirty="0"/>
          </a:p>
          <a:p>
            <a:pPr marL="468218" indent="-468218" defTabSz="624290">
              <a:buFont typeface="Arial"/>
              <a:buChar char="•"/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r>
              <a:rPr lang="sv-SE" sz="2395" dirty="0"/>
              <a:t>§</a:t>
            </a:r>
            <a:endParaRPr sz="2395" dirty="0"/>
          </a:p>
        </p:txBody>
      </p:sp>
      <p:sp>
        <p:nvSpPr>
          <p:cNvPr id="22" name="CustomShape 2">
            <a:extLst>
              <a:ext uri="{FF2B5EF4-FFF2-40B4-BE49-F238E27FC236}">
                <a16:creationId xmlns:a16="http://schemas.microsoft.com/office/drawing/2014/main" id="{1725CC85-3AD9-274E-9064-70C541AD7A51}"/>
              </a:ext>
            </a:extLst>
          </p:cNvPr>
          <p:cNvSpPr/>
          <p:nvPr/>
        </p:nvSpPr>
        <p:spPr>
          <a:xfrm>
            <a:off x="14350511" y="29231957"/>
            <a:ext cx="9120972" cy="2420719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/>
          <a:lstStyle/>
          <a:p>
            <a:pPr marL="468218" indent="-468218" defTabSz="624290">
              <a:buFont typeface="Arial"/>
              <a:buChar char="•"/>
              <a:defRPr/>
            </a:pPr>
            <a:r>
              <a:rPr lang="en-US" sz="2395" dirty="0">
                <a:solidFill>
                  <a:srgbClr val="000000"/>
                </a:solidFill>
                <a:latin typeface="Calibri"/>
              </a:rPr>
              <a:t>2 virtual axes: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en-US" sz="2395" dirty="0">
                <a:solidFill>
                  <a:srgbClr val="000000"/>
                </a:solidFill>
                <a:latin typeface="Calibri"/>
              </a:rPr>
              <a:t>External timing system (function generator)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sv-SE" sz="2395" dirty="0" err="1">
                <a:solidFill>
                  <a:srgbClr val="000000"/>
                </a:solidFill>
                <a:latin typeface="Calibri"/>
              </a:rPr>
              <a:t>Amplitude</a:t>
            </a:r>
            <a:endParaRPr lang="en-US" sz="2395" dirty="0">
              <a:solidFill>
                <a:srgbClr val="000000"/>
              </a:solidFill>
              <a:latin typeface="Calibri"/>
            </a:endParaRPr>
          </a:p>
          <a:p>
            <a:pPr marL="624290" lvl="1" defTabSz="624290">
              <a:defRPr/>
            </a:pPr>
            <a:endParaRPr lang="en-US" sz="2395" dirty="0"/>
          </a:p>
          <a:p>
            <a:pPr marL="468218" indent="-468218" defTabSz="624290">
              <a:buFont typeface="Arial"/>
              <a:buChar char="•"/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endParaRPr sz="2395" dirty="0"/>
          </a:p>
          <a:p>
            <a:pPr defTabSz="624290">
              <a:defRPr/>
            </a:pPr>
            <a:r>
              <a:rPr lang="sv-SE" sz="2395" dirty="0"/>
              <a:t>§</a:t>
            </a:r>
            <a:endParaRPr sz="2395" dirty="0"/>
          </a:p>
        </p:txBody>
      </p:sp>
      <p:sp>
        <p:nvSpPr>
          <p:cNvPr id="23" name="CustomShape 2">
            <a:extLst>
              <a:ext uri="{FF2B5EF4-FFF2-40B4-BE49-F238E27FC236}">
                <a16:creationId xmlns:a16="http://schemas.microsoft.com/office/drawing/2014/main" id="{3FDCC989-23B6-EB40-845A-8981DC8EAE2D}"/>
              </a:ext>
            </a:extLst>
          </p:cNvPr>
          <p:cNvSpPr/>
          <p:nvPr/>
        </p:nvSpPr>
        <p:spPr>
          <a:xfrm>
            <a:off x="639763" y="2450413"/>
            <a:ext cx="8822108" cy="2420719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/>
          <a:lstStyle/>
          <a:p>
            <a:pPr marL="468218" indent="-468218" defTabSz="624290">
              <a:buFont typeface="Arial"/>
              <a:buChar char="•"/>
              <a:defRPr/>
            </a:pPr>
            <a:r>
              <a:rPr lang="en-US" sz="2874" dirty="0">
                <a:solidFill>
                  <a:srgbClr val="000000"/>
                </a:solidFill>
                <a:latin typeface="Calibri"/>
              </a:rPr>
              <a:t>Add 2 virtual axes 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Timing system (Signal Generator connected to EL5101)</a:t>
            </a:r>
          </a:p>
          <a:p>
            <a:pPr marL="1092511" lvl="1" indent="-468218" defTabSz="624290">
              <a:buFont typeface="Lucida Grande"/>
              <a:buChar char="-"/>
              <a:defRPr/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Amplitude</a:t>
            </a:r>
            <a:endParaRPr lang="en-US" sz="1600" dirty="0"/>
          </a:p>
          <a:p>
            <a:pPr marL="468218" indent="-468218" defTabSz="624290">
              <a:buFont typeface="Arial"/>
              <a:buChar char="•"/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2FBDFB-038D-3E4B-8726-17EB705EE7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6" t="28004" r="4051" b="37423"/>
          <a:stretch/>
        </p:blipFill>
        <p:spPr>
          <a:xfrm>
            <a:off x="8048017" y="2182997"/>
            <a:ext cx="2348612" cy="6735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980D14-F3C6-134F-A50C-2F2F46BC9E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60" t="33295" r="23928" b="25537"/>
          <a:stretch/>
        </p:blipFill>
        <p:spPr>
          <a:xfrm>
            <a:off x="10872193" y="2884430"/>
            <a:ext cx="1277551" cy="1718262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88C6430-940C-F34F-93C7-8C2227EFED7D}"/>
              </a:ext>
            </a:extLst>
          </p:cNvPr>
          <p:cNvCxnSpPr/>
          <p:nvPr/>
        </p:nvCxnSpPr>
        <p:spPr>
          <a:xfrm>
            <a:off x="10362790" y="2759120"/>
            <a:ext cx="99047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C2F34E7-2756-1B45-8D95-7B9198EA1729}"/>
              </a:ext>
            </a:extLst>
          </p:cNvPr>
          <p:cNvCxnSpPr>
            <a:cxnSpLocks/>
          </p:cNvCxnSpPr>
          <p:nvPr/>
        </p:nvCxnSpPr>
        <p:spPr>
          <a:xfrm>
            <a:off x="11348642" y="2759120"/>
            <a:ext cx="0" cy="3246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15520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640080" y="384552"/>
            <a:ext cx="9993816" cy="1599192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>
              <a:lnSpc>
                <a:spcPct val="100000"/>
              </a:lnSpc>
            </a:pPr>
            <a:r>
              <a:rPr lang="en-US" sz="4500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500" dirty="0">
                <a:solidFill>
                  <a:srgbClr val="FFFFFF"/>
                </a:solidFill>
                <a:latin typeface="Calibri"/>
              </a:rPr>
              <a:t>: Use cases</a:t>
            </a:r>
            <a:r>
              <a:rPr lang="sv-SE" sz="4500" dirty="0">
                <a:solidFill>
                  <a:srgbClr val="FFFFFF"/>
                </a:solidFill>
                <a:latin typeface="Calibri"/>
              </a:rPr>
              <a:t> </a:t>
            </a:r>
            <a:endParaRPr dirty="0"/>
          </a:p>
        </p:txBody>
      </p:sp>
      <p:sp>
        <p:nvSpPr>
          <p:cNvPr id="283" name="CustomShape 2"/>
          <p:cNvSpPr/>
          <p:nvPr/>
        </p:nvSpPr>
        <p:spPr>
          <a:xfrm>
            <a:off x="640080" y="2189481"/>
            <a:ext cx="11520432" cy="6335280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ESS: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en-GB" dirty="0"/>
              <a:t>Mostly small systems with approx. 30 slaves and a few motion axes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en-GB" dirty="0"/>
              <a:t>“High speed” several </a:t>
            </a:r>
            <a:r>
              <a:rPr lang="en-GB" dirty="0" err="1"/>
              <a:t>analog</a:t>
            </a:r>
            <a:r>
              <a:rPr lang="en-GB" dirty="0"/>
              <a:t> channels at 100KHz each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en-GB" dirty="0"/>
              <a:t>“Big system” 290+ slaves</a:t>
            </a:r>
            <a:r>
              <a:rPr lang="en-GB" b="1" dirty="0"/>
              <a:t>*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en-GB" dirty="0"/>
              <a:t>Multi master system</a:t>
            </a:r>
            <a:r>
              <a:rPr lang="en-GB" b="1" dirty="0"/>
              <a:t>*</a:t>
            </a:r>
            <a:r>
              <a:rPr lang="en-GB" dirty="0"/>
              <a:t>:</a:t>
            </a:r>
          </a:p>
          <a:p>
            <a:pPr marL="1622906" lvl="2" indent="-342900">
              <a:buFont typeface="Arial" panose="020B0604020202020204" pitchFamily="34" charset="0"/>
              <a:buChar char="•"/>
            </a:pPr>
            <a:r>
              <a:rPr lang="en-GB" dirty="0"/>
              <a:t>M0 130+ slaves</a:t>
            </a:r>
          </a:p>
          <a:p>
            <a:pPr marL="1622906" lvl="2" indent="-342900">
              <a:buFont typeface="Arial" panose="020B0604020202020204" pitchFamily="34" charset="0"/>
              <a:buChar char="•"/>
            </a:pPr>
            <a:r>
              <a:rPr lang="en-GB" dirty="0"/>
              <a:t>M1 70+ salves, 16 axes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en-GB" dirty="0"/>
              <a:t>Synchronizations: Iris with 6 physical axes + 3 virtual (</a:t>
            </a:r>
            <a:r>
              <a:rPr lang="en-GB" dirty="0" err="1"/>
              <a:t>x,y,aperature</a:t>
            </a:r>
            <a:r>
              <a:rPr lang="en-GB" dirty="0"/>
              <a:t>) 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en-GB" dirty="0"/>
              <a:t>…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en-GB" dirty="0"/>
              <a:t>Foreseen to have 100+ systems at ESS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r>
              <a:rPr lang="en-GB" b="1" dirty="0"/>
              <a:t>* </a:t>
            </a:r>
            <a:r>
              <a:rPr lang="en-GB" dirty="0"/>
              <a:t>Tuning needed</a:t>
            </a:r>
            <a:endParaRPr lang="en-GB" i="1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</p:txBody>
      </p:sp>
      <p:sp>
        <p:nvSpPr>
          <p:cNvPr id="284" name="CustomShape 3"/>
          <p:cNvSpPr/>
          <p:nvPr/>
        </p:nvSpPr>
        <p:spPr>
          <a:xfrm>
            <a:off x="9174312" y="8899128"/>
            <a:ext cx="2986200" cy="510048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 algn="r">
              <a:lnSpc>
                <a:spcPct val="100000"/>
              </a:lnSpc>
            </a:pPr>
            <a:fld id="{7D632AA0-9247-493B-92E2-7603E6943B76}" type="slidenum">
              <a:rPr lang="en-US" sz="1700">
                <a:solidFill>
                  <a:srgbClr val="8B8B8B"/>
                </a:solidFill>
                <a:latin typeface="Calibri"/>
              </a:rPr>
              <a:t>16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078B65-7B0B-894F-971C-9F0558303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296" y="6259643"/>
            <a:ext cx="5145601" cy="314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48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14633" y="2423772"/>
            <a:ext cx="3840066" cy="3723986"/>
          </a:xfrm>
          <a:prstGeom prst="rect">
            <a:avLst/>
          </a:prstGeom>
        </p:spPr>
      </p:pic>
      <p:sp>
        <p:nvSpPr>
          <p:cNvPr id="34817" name="CustomShape 1"/>
          <p:cNvSpPr>
            <a:spLocks noChangeArrowheads="1"/>
          </p:cNvSpPr>
          <p:nvPr/>
        </p:nvSpPr>
        <p:spPr bwMode="auto">
          <a:xfrm>
            <a:off x="639765" y="634090"/>
            <a:ext cx="9994901" cy="15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2889" tIns="61446" rIns="122889" bIns="61446" anchor="ctr"/>
          <a:lstStyle/>
          <a:p>
            <a:r>
              <a:rPr lang="en-US" sz="4431" dirty="0" err="1">
                <a:solidFill>
                  <a:srgbClr val="FFFFFF"/>
                </a:solidFill>
                <a:latin typeface="Calibri" charset="0"/>
              </a:rPr>
              <a:t>ecmc</a:t>
            </a:r>
            <a:r>
              <a:rPr lang="en-US" sz="4431" dirty="0">
                <a:solidFill>
                  <a:srgbClr val="FFFFFF"/>
                </a:solidFill>
                <a:latin typeface="Calibri" charset="0"/>
              </a:rPr>
              <a:t>: Hardware Platforms</a:t>
            </a:r>
            <a:endParaRPr lang="en-US" sz="2994" dirty="0"/>
          </a:p>
        </p:txBody>
      </p:sp>
      <p:sp>
        <p:nvSpPr>
          <p:cNvPr id="283" name="CustomShape 2"/>
          <p:cNvSpPr/>
          <p:nvPr/>
        </p:nvSpPr>
        <p:spPr>
          <a:xfrm>
            <a:off x="381184" y="2263177"/>
            <a:ext cx="8534400" cy="3484282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/>
          <a:lstStyle/>
          <a:p>
            <a:pPr marL="334443" indent="-334443">
              <a:buFont typeface="Arial" charset="0"/>
              <a:buChar char="•"/>
            </a:pPr>
            <a:r>
              <a:rPr lang="en-US" sz="2874" dirty="0">
                <a:solidFill>
                  <a:srgbClr val="000000"/>
                </a:solidFill>
                <a:latin typeface="Calibri"/>
              </a:rPr>
              <a:t>Standard computer hardware (NIC needed for EtherCAT Master).</a:t>
            </a:r>
          </a:p>
          <a:p>
            <a:pPr marL="334443" indent="-334443">
              <a:buFont typeface="Arial" charset="0"/>
              <a:buChar char="•"/>
            </a:pPr>
            <a:r>
              <a:rPr lang="en-US" sz="2874" dirty="0">
                <a:solidFill>
                  <a:srgbClr val="000000"/>
                </a:solidFill>
                <a:latin typeface="Calibri"/>
              </a:rPr>
              <a:t>Flexible hardware choice:</a:t>
            </a:r>
          </a:p>
          <a:p>
            <a:pPr marL="958659" lvl="1" indent="-334443">
              <a:buFont typeface=".AppleSystemUIFont" charset="-120"/>
              <a:buChar char="-"/>
            </a:pPr>
            <a:r>
              <a:rPr lang="en-US" sz="2994" dirty="0">
                <a:latin typeface="Calibri" charset="0"/>
                <a:ea typeface="Calibri" charset="0"/>
                <a:cs typeface="Calibri" charset="0"/>
              </a:rPr>
              <a:t>µTCA (not tested yet)</a:t>
            </a:r>
          </a:p>
          <a:p>
            <a:pPr marL="958659" lvl="1" indent="-334443">
              <a:buFont typeface=".AppleSystemUIFont" charset="-120"/>
              <a:buChar char="-"/>
            </a:pPr>
            <a:r>
              <a:rPr lang="en-US" sz="2994" dirty="0">
                <a:latin typeface="Calibri" charset="0"/>
                <a:ea typeface="Calibri" charset="0"/>
                <a:cs typeface="Calibri" charset="0"/>
              </a:rPr>
              <a:t>Industrial computer</a:t>
            </a:r>
          </a:p>
          <a:p>
            <a:pPr marL="958659" lvl="1" indent="-334443">
              <a:buFont typeface=".AppleSystemUIFont" charset="-120"/>
              <a:buChar char="-"/>
            </a:pPr>
            <a:r>
              <a:rPr lang="en-US" sz="2994" dirty="0">
                <a:latin typeface="Calibri" charset="0"/>
                <a:ea typeface="Calibri" charset="0"/>
                <a:cs typeface="Calibri" charset="0"/>
              </a:rPr>
              <a:t>DIN rail computer</a:t>
            </a:r>
          </a:p>
          <a:p>
            <a:pPr marL="410561" indent="-410560">
              <a:buFont typeface="Arial"/>
              <a:buChar char="•"/>
            </a:pPr>
            <a:r>
              <a:rPr lang="en-US" sz="2874" dirty="0">
                <a:latin typeface="Calibri" charset="0"/>
                <a:ea typeface="Calibri" charset="0"/>
                <a:cs typeface="Calibri" charset="0"/>
              </a:rPr>
              <a:t>Virtually any commercial </a:t>
            </a:r>
            <a:r>
              <a:rPr lang="en-US" sz="2874" dirty="0" err="1">
                <a:latin typeface="Calibri" charset="0"/>
                <a:ea typeface="Calibri" charset="0"/>
                <a:cs typeface="Calibri" charset="0"/>
              </a:rPr>
              <a:t>EtherCAT</a:t>
            </a:r>
            <a:r>
              <a:rPr lang="en-US" sz="2874" dirty="0">
                <a:latin typeface="Calibri" charset="0"/>
                <a:ea typeface="Calibri" charset="0"/>
                <a:cs typeface="Calibri" charset="0"/>
              </a:rPr>
              <a:t> slave (terminal) can be used, but needs to be evaluated and integrated into the framework.</a:t>
            </a:r>
          </a:p>
          <a:p>
            <a:pPr marL="958659" lvl="1" indent="-334443">
              <a:buFont typeface="Arial" charset="0"/>
              <a:buChar char="•"/>
            </a:pPr>
            <a:endParaRPr lang="en-US" sz="2994" b="1" dirty="0">
              <a:solidFill>
                <a:srgbClr val="000000"/>
              </a:solidFill>
              <a:latin typeface="Calibri"/>
            </a:endParaRPr>
          </a:p>
          <a:p>
            <a:pPr marL="334443" indent="-334443">
              <a:buFont typeface="Arial" charset="0"/>
              <a:buChar char="•"/>
            </a:pPr>
            <a:endParaRPr lang="en-US" sz="2994" dirty="0"/>
          </a:p>
          <a:p>
            <a:pPr defTabSz="624290">
              <a:defRPr/>
            </a:pPr>
            <a:endParaRPr sz="2994" dirty="0"/>
          </a:p>
          <a:p>
            <a:pPr defTabSz="624290">
              <a:defRPr/>
            </a:pPr>
            <a:endParaRPr sz="2994" dirty="0"/>
          </a:p>
        </p:txBody>
      </p:sp>
      <p:sp>
        <p:nvSpPr>
          <p:cNvPr id="34819" name="CustomShape 3"/>
          <p:cNvSpPr>
            <a:spLocks noChangeArrowheads="1"/>
          </p:cNvSpPr>
          <p:nvPr/>
        </p:nvSpPr>
        <p:spPr bwMode="auto">
          <a:xfrm>
            <a:off x="9174163" y="8667580"/>
            <a:ext cx="2986087" cy="48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2889" tIns="61446" rIns="122889" bIns="61446" anchor="ctr"/>
          <a:lstStyle/>
          <a:p>
            <a:pPr algn="r"/>
            <a:fld id="{34263D88-684B-9746-8947-75858DBAAA48}" type="slidenum">
              <a:rPr lang="en-US" sz="1677">
                <a:solidFill>
                  <a:srgbClr val="8B8B8B"/>
                </a:solidFill>
                <a:latin typeface="Calibri" charset="0"/>
              </a:rPr>
              <a:pPr algn="r"/>
              <a:t>17</a:t>
            </a:fld>
            <a:endParaRPr lang="en-US" sz="2994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16" y="6518059"/>
            <a:ext cx="5672542" cy="27527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4810" y="6533269"/>
            <a:ext cx="5665575" cy="274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70376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10"/>
          <a:stretch/>
        </p:blipFill>
        <p:spPr>
          <a:xfrm>
            <a:off x="6329512" y="6772716"/>
            <a:ext cx="2844800" cy="23756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8898" y="2326557"/>
            <a:ext cx="5231018" cy="212118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5499" y="6434338"/>
            <a:ext cx="4082143" cy="2635896"/>
          </a:xfrm>
          <a:prstGeom prst="rect">
            <a:avLst/>
          </a:prstGeom>
        </p:spPr>
      </p:pic>
      <p:sp>
        <p:nvSpPr>
          <p:cNvPr id="304" name="CustomShape 1"/>
          <p:cNvSpPr/>
          <p:nvPr/>
        </p:nvSpPr>
        <p:spPr>
          <a:xfrm>
            <a:off x="640080" y="634443"/>
            <a:ext cx="9993816" cy="1508699"/>
          </a:xfrm>
          <a:prstGeom prst="rect">
            <a:avLst/>
          </a:prstGeom>
          <a:noFill/>
          <a:ln>
            <a:noFill/>
          </a:ln>
        </p:spPr>
        <p:txBody>
          <a:bodyPr lIns="122930" tIns="61465" rIns="122930" bIns="61465" anchor="ctr"/>
          <a:lstStyle/>
          <a:p>
            <a:pPr>
              <a:lnSpc>
                <a:spcPct val="100000"/>
              </a:lnSpc>
            </a:pPr>
            <a:r>
              <a:rPr lang="en-US" sz="4431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431" dirty="0">
                <a:solidFill>
                  <a:srgbClr val="FFFFFF"/>
                </a:solidFill>
                <a:latin typeface="Calibri"/>
              </a:rPr>
              <a:t>: Supported </a:t>
            </a:r>
            <a:r>
              <a:rPr lang="en-US" sz="4431" dirty="0" err="1">
                <a:solidFill>
                  <a:srgbClr val="FFFFFF"/>
                </a:solidFill>
                <a:latin typeface="Calibri"/>
              </a:rPr>
              <a:t>EtherCAT</a:t>
            </a:r>
            <a:r>
              <a:rPr lang="en-US" sz="4431" dirty="0">
                <a:solidFill>
                  <a:srgbClr val="FFFFFF"/>
                </a:solidFill>
                <a:latin typeface="Calibri"/>
              </a:rPr>
              <a:t> Slaves</a:t>
            </a:r>
            <a:endParaRPr sz="2994" dirty="0"/>
          </a:p>
        </p:txBody>
      </p:sp>
      <p:sp>
        <p:nvSpPr>
          <p:cNvPr id="305" name="CustomShape 2"/>
          <p:cNvSpPr/>
          <p:nvPr/>
        </p:nvSpPr>
        <p:spPr>
          <a:xfrm>
            <a:off x="562968" y="2212473"/>
            <a:ext cx="11520433" cy="5976786"/>
          </a:xfrm>
          <a:prstGeom prst="rect">
            <a:avLst/>
          </a:prstGeom>
          <a:noFill/>
          <a:ln>
            <a:noFill/>
          </a:ln>
        </p:spPr>
        <p:txBody>
          <a:bodyPr lIns="122930" tIns="61465" rIns="122930" bIns="61465"/>
          <a:lstStyle/>
          <a:p>
            <a:pPr marL="446067" indent="-446065">
              <a:buFont typeface="Arial" charset="0"/>
              <a:buChar char="•"/>
            </a:pPr>
            <a:r>
              <a:rPr lang="en-GB" sz="2874" dirty="0" err="1">
                <a:solidFill>
                  <a:srgbClr val="000000"/>
                </a:solidFill>
                <a:latin typeface="Calibri"/>
              </a:rPr>
              <a:t>Beckhoff</a:t>
            </a:r>
            <a:r>
              <a:rPr lang="en-GB" sz="2874" dirty="0">
                <a:solidFill>
                  <a:srgbClr val="000000"/>
                </a:solidFill>
                <a:latin typeface="Calibri"/>
              </a:rPr>
              <a:t> I/O (</a:t>
            </a:r>
            <a:r>
              <a:rPr lang="en-GB" sz="2874" dirty="0" err="1">
                <a:solidFill>
                  <a:srgbClr val="000000"/>
                </a:solidFill>
                <a:latin typeface="Calibri"/>
              </a:rPr>
              <a:t>analog</a:t>
            </a:r>
            <a:r>
              <a:rPr lang="en-GB" sz="2874" dirty="0">
                <a:solidFill>
                  <a:srgbClr val="000000"/>
                </a:solidFill>
                <a:latin typeface="Calibri"/>
              </a:rPr>
              <a:t> and digital):</a:t>
            </a:r>
          </a:p>
          <a:p>
            <a:pPr marL="1070482" lvl="1" indent="-446065">
              <a:buFont typeface="Lucida Grande"/>
              <a:buChar char="-"/>
            </a:pPr>
            <a:r>
              <a:rPr lang="en-GB" sz="2994" dirty="0">
                <a:solidFill>
                  <a:srgbClr val="000000"/>
                </a:solidFill>
                <a:latin typeface="Calibri"/>
              </a:rPr>
              <a:t>Normal and over-sampling, timestamped</a:t>
            </a:r>
          </a:p>
          <a:p>
            <a:pPr marL="446067" indent="-446065">
              <a:buFont typeface="Arial" charset="0"/>
              <a:buChar char="•"/>
            </a:pPr>
            <a:r>
              <a:rPr lang="en-GB" sz="2874" dirty="0" err="1">
                <a:solidFill>
                  <a:srgbClr val="000000"/>
                </a:solidFill>
                <a:latin typeface="Calibri"/>
              </a:rPr>
              <a:t>Beckhoff</a:t>
            </a:r>
            <a:r>
              <a:rPr lang="en-GB" sz="2874" dirty="0">
                <a:solidFill>
                  <a:srgbClr val="000000"/>
                </a:solidFill>
                <a:latin typeface="Calibri"/>
              </a:rPr>
              <a:t> position:</a:t>
            </a:r>
          </a:p>
          <a:p>
            <a:pPr marL="1035107" lvl="1" indent="-410691">
              <a:buFont typeface="Lucida Grande"/>
              <a:buChar char="-"/>
            </a:pPr>
            <a:r>
              <a:rPr lang="en-GB" sz="2994" dirty="0">
                <a:solidFill>
                  <a:srgbClr val="000000"/>
                </a:solidFill>
                <a:latin typeface="Calibri"/>
              </a:rPr>
              <a:t>Absolute: SSI, Resolver</a:t>
            </a:r>
          </a:p>
          <a:p>
            <a:pPr marL="1035107" lvl="1" indent="-410691">
              <a:buFont typeface="Lucida Grande"/>
              <a:buChar char="-"/>
            </a:pPr>
            <a:r>
              <a:rPr lang="en-GB" sz="2994" dirty="0">
                <a:solidFill>
                  <a:srgbClr val="000000"/>
                </a:solidFill>
                <a:latin typeface="Calibri"/>
              </a:rPr>
              <a:t>Incremental: </a:t>
            </a:r>
            <a:r>
              <a:rPr lang="en-GB" sz="2994" dirty="0" err="1">
                <a:solidFill>
                  <a:srgbClr val="000000"/>
                </a:solidFill>
                <a:latin typeface="Calibri"/>
              </a:rPr>
              <a:t>AquadB</a:t>
            </a:r>
            <a:r>
              <a:rPr lang="en-GB" sz="2994" dirty="0">
                <a:solidFill>
                  <a:srgbClr val="000000"/>
                </a:solidFill>
                <a:latin typeface="Calibri"/>
              </a:rPr>
              <a:t>, sin/cos 1Vpp</a:t>
            </a:r>
          </a:p>
          <a:p>
            <a:pPr marL="446067" indent="-446065">
              <a:buFont typeface="Arial" charset="0"/>
              <a:buChar char="•"/>
            </a:pPr>
            <a:r>
              <a:rPr lang="en-GB" sz="2874" dirty="0" err="1">
                <a:solidFill>
                  <a:srgbClr val="000000"/>
                </a:solidFill>
                <a:latin typeface="Calibri"/>
              </a:rPr>
              <a:t>Beckhoff</a:t>
            </a:r>
            <a:r>
              <a:rPr lang="en-GB" sz="2874" dirty="0">
                <a:solidFill>
                  <a:srgbClr val="000000"/>
                </a:solidFill>
                <a:latin typeface="Calibri"/>
              </a:rPr>
              <a:t> drives:</a:t>
            </a:r>
          </a:p>
          <a:p>
            <a:pPr marL="1070482" lvl="1" indent="-446065">
              <a:buFont typeface="Lucida Grande"/>
              <a:buChar char="-"/>
            </a:pPr>
            <a:r>
              <a:rPr lang="en-GB" sz="2994" dirty="0">
                <a:solidFill>
                  <a:srgbClr val="000000"/>
                </a:solidFill>
                <a:latin typeface="Calibri"/>
              </a:rPr>
              <a:t>Stepper, BLDC/PMSM, DC: 	</a:t>
            </a:r>
            <a:r>
              <a:rPr lang="en-GB" sz="2994" dirty="0" err="1">
                <a:solidFill>
                  <a:srgbClr val="000000"/>
                </a:solidFill>
                <a:latin typeface="Calibri"/>
              </a:rPr>
              <a:t>I</a:t>
            </a:r>
            <a:r>
              <a:rPr lang="en-GB" sz="2994" baseline="-25000" dirty="0" err="1">
                <a:solidFill>
                  <a:srgbClr val="000000"/>
                </a:solidFill>
                <a:latin typeface="Calibri"/>
              </a:rPr>
              <a:t>rms</a:t>
            </a:r>
            <a:r>
              <a:rPr lang="en-GB" sz="2994" dirty="0">
                <a:solidFill>
                  <a:srgbClr val="000000"/>
                </a:solidFill>
                <a:latin typeface="Calibri"/>
              </a:rPr>
              <a:t>&lt; 3.5A</a:t>
            </a:r>
          </a:p>
          <a:p>
            <a:pPr marL="446065" indent="-446065">
              <a:buFont typeface="Arial" charset="0"/>
              <a:buChar char="•"/>
            </a:pPr>
            <a:r>
              <a:rPr lang="en-GB" sz="2874" dirty="0">
                <a:solidFill>
                  <a:srgbClr val="000000"/>
                </a:solidFill>
                <a:latin typeface="Calibri"/>
              </a:rPr>
              <a:t>Other Suppliers:</a:t>
            </a:r>
          </a:p>
          <a:p>
            <a:pPr marL="1070482" lvl="1" indent="-446065">
              <a:buFont typeface="Lucida Grande"/>
              <a:buChar char="-"/>
            </a:pPr>
            <a:r>
              <a:rPr lang="en-GB" sz="2994" dirty="0" err="1">
                <a:solidFill>
                  <a:srgbClr val="000000"/>
                </a:solidFill>
                <a:latin typeface="Calibri"/>
              </a:rPr>
              <a:t>Kuhnke</a:t>
            </a:r>
            <a:r>
              <a:rPr lang="en-GB" sz="2994" dirty="0">
                <a:solidFill>
                  <a:srgbClr val="000000"/>
                </a:solidFill>
                <a:latin typeface="Calibri"/>
              </a:rPr>
              <a:t> (stepper, BLDC, DC):	</a:t>
            </a:r>
            <a:r>
              <a:rPr lang="en-GB" sz="2994" dirty="0" err="1">
                <a:solidFill>
                  <a:srgbClr val="000000"/>
                </a:solidFill>
                <a:latin typeface="Calibri"/>
              </a:rPr>
              <a:t>I</a:t>
            </a:r>
            <a:r>
              <a:rPr lang="en-GB" sz="2994" baseline="-25000" dirty="0" err="1">
                <a:solidFill>
                  <a:srgbClr val="000000"/>
                </a:solidFill>
                <a:latin typeface="Calibri"/>
              </a:rPr>
              <a:t>rms</a:t>
            </a:r>
            <a:r>
              <a:rPr lang="en-GB" sz="2994" dirty="0">
                <a:solidFill>
                  <a:srgbClr val="000000"/>
                </a:solidFill>
                <a:latin typeface="Calibri"/>
              </a:rPr>
              <a:t>&lt; 5A</a:t>
            </a:r>
            <a:endParaRPr lang="en-GB" sz="2994" baseline="-25000" dirty="0">
              <a:solidFill>
                <a:srgbClr val="000000"/>
              </a:solidFill>
              <a:latin typeface="Calibri"/>
            </a:endParaRPr>
          </a:p>
          <a:p>
            <a:pPr marL="1070482" lvl="1" indent="-446065">
              <a:buFont typeface="Lucida Grande"/>
              <a:buChar char="-"/>
            </a:pPr>
            <a:r>
              <a:rPr lang="en-GB" sz="2994" dirty="0" err="1">
                <a:solidFill>
                  <a:srgbClr val="000000"/>
                </a:solidFill>
                <a:latin typeface="Calibri"/>
              </a:rPr>
              <a:t>Technosoft</a:t>
            </a:r>
            <a:r>
              <a:rPr lang="en-GB" sz="2994" dirty="0">
                <a:solidFill>
                  <a:srgbClr val="000000"/>
                </a:solidFill>
                <a:latin typeface="Calibri"/>
              </a:rPr>
              <a:t> (stepper, BLDC,DC): </a:t>
            </a:r>
            <a:r>
              <a:rPr lang="en-GB" sz="2994" dirty="0" err="1">
                <a:solidFill>
                  <a:srgbClr val="000000"/>
                </a:solidFill>
                <a:latin typeface="Calibri"/>
              </a:rPr>
              <a:t>I</a:t>
            </a:r>
            <a:r>
              <a:rPr lang="en-GB" sz="2994" baseline="-25000" dirty="0" err="1">
                <a:solidFill>
                  <a:srgbClr val="000000"/>
                </a:solidFill>
                <a:latin typeface="Calibri"/>
              </a:rPr>
              <a:t>rms</a:t>
            </a:r>
            <a:r>
              <a:rPr lang="en-GB" sz="2994" baseline="-250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GB" sz="2994" dirty="0">
                <a:solidFill>
                  <a:srgbClr val="000000"/>
                </a:solidFill>
                <a:latin typeface="Calibri"/>
              </a:rPr>
              <a:t>&gt;5A</a:t>
            </a:r>
          </a:p>
          <a:p>
            <a:pPr marL="1070482" lvl="1" indent="-446065">
              <a:buFont typeface="Lucida Grande"/>
              <a:buChar char="-"/>
            </a:pPr>
            <a:r>
              <a:rPr lang="en-GB" sz="2994" dirty="0">
                <a:solidFill>
                  <a:srgbClr val="000000"/>
                </a:solidFill>
                <a:latin typeface="Calibri"/>
              </a:rPr>
              <a:t>Micro Epsilon</a:t>
            </a:r>
          </a:p>
          <a:p>
            <a:pPr marL="1070482" lvl="1" indent="-446065">
              <a:buFont typeface="Lucida Grande"/>
              <a:buChar char="-"/>
            </a:pPr>
            <a:r>
              <a:rPr lang="en-GB" sz="2994" dirty="0" err="1">
                <a:solidFill>
                  <a:srgbClr val="000000"/>
                </a:solidFill>
                <a:latin typeface="Calibri"/>
              </a:rPr>
              <a:t>SmarAct</a:t>
            </a:r>
            <a:r>
              <a:rPr lang="en-GB" sz="2994" dirty="0">
                <a:solidFill>
                  <a:srgbClr val="000000"/>
                </a:solidFill>
                <a:latin typeface="Calibri"/>
              </a:rPr>
              <a:t> MCS2</a:t>
            </a:r>
          </a:p>
          <a:p>
            <a:pPr marL="1070482" lvl="1" indent="-446065">
              <a:buFont typeface="Lucida Grande"/>
              <a:buChar char="-"/>
            </a:pPr>
            <a:r>
              <a:rPr lang="en-GB" sz="2994" dirty="0">
                <a:solidFill>
                  <a:srgbClr val="000000"/>
                </a:solidFill>
                <a:latin typeface="Calibri"/>
              </a:rPr>
              <a:t>Keyence</a:t>
            </a:r>
          </a:p>
          <a:p>
            <a:pPr marL="1070482" lvl="1" indent="-446065">
              <a:buFont typeface="Lucida Grande"/>
              <a:buChar char="-"/>
            </a:pPr>
            <a:r>
              <a:rPr lang="en-GB" sz="2994" dirty="0" err="1">
                <a:solidFill>
                  <a:srgbClr val="000000"/>
                </a:solidFill>
                <a:latin typeface="Calibri"/>
              </a:rPr>
              <a:t>MonoDaq</a:t>
            </a:r>
            <a:endParaRPr lang="en-GB" sz="2994" dirty="0">
              <a:solidFill>
                <a:srgbClr val="000000"/>
              </a:solidFill>
              <a:latin typeface="Calibri"/>
            </a:endParaRPr>
          </a:p>
          <a:p>
            <a:pPr marL="1070482" lvl="1" indent="-446065">
              <a:buFont typeface="Lucida Grande"/>
              <a:buChar char="-"/>
            </a:pPr>
            <a:r>
              <a:rPr lang="en-GB" sz="2994" dirty="0">
                <a:solidFill>
                  <a:srgbClr val="000000"/>
                </a:solidFill>
                <a:latin typeface="Calibri"/>
              </a:rPr>
              <a:t>PSI custom</a:t>
            </a:r>
          </a:p>
        </p:txBody>
      </p:sp>
      <p:sp>
        <p:nvSpPr>
          <p:cNvPr id="306" name="CustomShape 3"/>
          <p:cNvSpPr/>
          <p:nvPr/>
        </p:nvSpPr>
        <p:spPr>
          <a:xfrm>
            <a:off x="9174312" y="8667205"/>
            <a:ext cx="2986200" cy="481186"/>
          </a:xfrm>
          <a:prstGeom prst="rect">
            <a:avLst/>
          </a:prstGeom>
          <a:noFill/>
          <a:ln>
            <a:noFill/>
          </a:ln>
        </p:spPr>
        <p:txBody>
          <a:bodyPr lIns="122930" tIns="61465" rIns="122930" bIns="61465" anchor="ctr"/>
          <a:lstStyle/>
          <a:p>
            <a:pPr algn="r">
              <a:lnSpc>
                <a:spcPct val="100000"/>
              </a:lnSpc>
            </a:pPr>
            <a:fld id="{B29E1C79-2628-4709-ABB5-37D928D11740}" type="slidenum">
              <a:rPr lang="en-US" sz="1677">
                <a:solidFill>
                  <a:srgbClr val="8B8B8B"/>
                </a:solidFill>
                <a:latin typeface="Calibri"/>
              </a:rPr>
              <a:t>18</a:t>
            </a:fld>
            <a:endParaRPr sz="2994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79007" y="4508588"/>
            <a:ext cx="4813475" cy="232877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628650" y="9110028"/>
            <a:ext cx="3848907" cy="387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16" dirty="0">
                <a:latin typeface="Calibri"/>
                <a:cs typeface="Calibri"/>
              </a:rPr>
              <a:t>http://</a:t>
            </a:r>
            <a:r>
              <a:rPr lang="en-US" sz="1916" dirty="0" err="1">
                <a:latin typeface="Calibri"/>
                <a:cs typeface="Calibri"/>
              </a:rPr>
              <a:t>www.technosoftmotion.com</a:t>
            </a:r>
            <a:r>
              <a:rPr lang="en-US" sz="1916" dirty="0">
                <a:latin typeface="Calibri"/>
                <a:cs typeface="Calibri"/>
              </a:rPr>
              <a:t>/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82007" y="2436904"/>
            <a:ext cx="3048318" cy="387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16" dirty="0">
                <a:latin typeface="Calibri"/>
                <a:cs typeface="Calibri"/>
              </a:rPr>
              <a:t>http://</a:t>
            </a:r>
            <a:r>
              <a:rPr lang="en-US" sz="1916" dirty="0" err="1">
                <a:latin typeface="Calibri"/>
                <a:cs typeface="Calibri"/>
              </a:rPr>
              <a:t>www.beckhoff.com</a:t>
            </a:r>
            <a:r>
              <a:rPr lang="en-US" sz="1916" dirty="0">
                <a:latin typeface="Calibri"/>
                <a:cs typeface="Calibri"/>
              </a:rPr>
              <a:t>/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A74AB3-64AF-3F49-A6B1-99338DB5EEE4}"/>
              </a:ext>
            </a:extLst>
          </p:cNvPr>
          <p:cNvSpPr txBox="1"/>
          <p:nvPr/>
        </p:nvSpPr>
        <p:spPr>
          <a:xfrm>
            <a:off x="1047135" y="8937519"/>
            <a:ext cx="620554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Approx. 150 slaves currently supported</a:t>
            </a:r>
          </a:p>
        </p:txBody>
      </p:sp>
    </p:spTree>
    <p:extLst>
      <p:ext uri="{BB962C8B-B14F-4D97-AF65-F5344CB8AC3E}">
        <p14:creationId xmlns:p14="http://schemas.microsoft.com/office/powerpoint/2010/main" val="387773221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640080" y="384552"/>
            <a:ext cx="9993816" cy="1599192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>
              <a:lnSpc>
                <a:spcPct val="100000"/>
              </a:lnSpc>
            </a:pPr>
            <a:r>
              <a:rPr lang="en-US" sz="4500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500" dirty="0">
                <a:solidFill>
                  <a:srgbClr val="FFFFFF"/>
                </a:solidFill>
                <a:latin typeface="Calibri"/>
              </a:rPr>
              <a:t>: Users</a:t>
            </a:r>
            <a:r>
              <a:rPr lang="sv-SE" sz="4500" dirty="0">
                <a:solidFill>
                  <a:srgbClr val="FFFFFF"/>
                </a:solidFill>
                <a:latin typeface="Calibri"/>
              </a:rPr>
              <a:t> </a:t>
            </a:r>
            <a:endParaRPr dirty="0"/>
          </a:p>
        </p:txBody>
      </p:sp>
      <p:sp>
        <p:nvSpPr>
          <p:cNvPr id="283" name="CustomShape 2"/>
          <p:cNvSpPr/>
          <p:nvPr/>
        </p:nvSpPr>
        <p:spPr>
          <a:xfrm>
            <a:off x="640080" y="2189481"/>
            <a:ext cx="11520432" cy="6335280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/>
          <a:lstStyle/>
          <a:p>
            <a:pPr>
              <a:lnSpc>
                <a:spcPct val="150000"/>
              </a:lnSpc>
            </a:pPr>
            <a:r>
              <a:rPr lang="en-GB" dirty="0"/>
              <a:t>Users: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ESS (Mainly accelerator)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PSI (chosen as standard for SLS2 upgrade), collaboration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AVS (Spanish company)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Lund University (LIBAF, accelerator)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…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lnSpc>
                <a:spcPct val="100000"/>
              </a:lnSpc>
            </a:pPr>
            <a:endParaRPr lang="en-GB" b="1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b="1" dirty="0"/>
          </a:p>
          <a:p>
            <a:pPr>
              <a:lnSpc>
                <a:spcPct val="100000"/>
              </a:lnSpc>
            </a:pPr>
            <a:endParaRPr lang="en-GB" i="1" dirty="0"/>
          </a:p>
          <a:p>
            <a:pPr>
              <a:lnSpc>
                <a:spcPct val="100000"/>
              </a:lnSpc>
            </a:pPr>
            <a:endParaRPr lang="en-GB" i="1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</p:txBody>
      </p:sp>
      <p:sp>
        <p:nvSpPr>
          <p:cNvPr id="284" name="CustomShape 3"/>
          <p:cNvSpPr/>
          <p:nvPr/>
        </p:nvSpPr>
        <p:spPr>
          <a:xfrm>
            <a:off x="9174312" y="8899128"/>
            <a:ext cx="2986200" cy="510048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 algn="r">
              <a:lnSpc>
                <a:spcPct val="100000"/>
              </a:lnSpc>
            </a:pPr>
            <a:fld id="{7D632AA0-9247-493B-92E2-7603E6943B76}" type="slidenum">
              <a:rPr lang="en-US" sz="1700">
                <a:solidFill>
                  <a:srgbClr val="8B8B8B"/>
                </a:solidFill>
                <a:latin typeface="Calibri"/>
              </a:rPr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362421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CustomShape 1"/>
          <p:cNvSpPr/>
          <p:nvPr/>
        </p:nvSpPr>
        <p:spPr>
          <a:xfrm>
            <a:off x="640083" y="634446"/>
            <a:ext cx="9993816" cy="1508699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 anchor="ctr"/>
          <a:lstStyle/>
          <a:p>
            <a:pPr>
              <a:lnSpc>
                <a:spcPct val="100000"/>
              </a:lnSpc>
            </a:pPr>
            <a:r>
              <a:rPr lang="en-US" sz="4431" dirty="0">
                <a:solidFill>
                  <a:srgbClr val="FFFFFF"/>
                </a:solidFill>
                <a:latin typeface="Calibri"/>
              </a:rPr>
              <a:t>EtherCAT at ESS</a:t>
            </a:r>
            <a:endParaRPr sz="2994" dirty="0"/>
          </a:p>
        </p:txBody>
      </p:sp>
      <p:sp>
        <p:nvSpPr>
          <p:cNvPr id="389" name="CustomShape 2"/>
          <p:cNvSpPr/>
          <p:nvPr/>
        </p:nvSpPr>
        <p:spPr>
          <a:xfrm>
            <a:off x="640082" y="2385164"/>
            <a:ext cx="11520429" cy="1016469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/>
          <a:lstStyle/>
          <a:p>
            <a:pPr marL="410691" indent="-410691">
              <a:buFont typeface="Arial"/>
              <a:buChar char="•"/>
            </a:pPr>
            <a:r>
              <a:rPr lang="en-GB" sz="2874" dirty="0">
                <a:solidFill>
                  <a:prstClr val="black"/>
                </a:solidFill>
                <a:latin typeface="Calibri"/>
              </a:rPr>
              <a:t>Chosen as a medium performance platform for data acquisition and control [3, 4].</a:t>
            </a:r>
          </a:p>
          <a:p>
            <a:pPr marL="410691" indent="-410691">
              <a:buFont typeface="Arial"/>
              <a:buChar char="•"/>
            </a:pPr>
            <a:r>
              <a:rPr lang="en-GB" sz="2874" dirty="0">
                <a:solidFill>
                  <a:prstClr val="black"/>
                </a:solidFill>
                <a:latin typeface="Calibri"/>
              </a:rPr>
              <a:t>Ideal for Motion Control.</a:t>
            </a:r>
            <a:endParaRPr lang="en-GB" sz="2994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lang="en-GB" sz="2994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lang="en-GB" sz="2994" dirty="0"/>
          </a:p>
        </p:txBody>
      </p:sp>
      <p:sp>
        <p:nvSpPr>
          <p:cNvPr id="3" name="Rectangle 2"/>
          <p:cNvSpPr/>
          <p:nvPr/>
        </p:nvSpPr>
        <p:spPr>
          <a:xfrm>
            <a:off x="9871664" y="8357624"/>
            <a:ext cx="1749215" cy="384879"/>
          </a:xfrm>
          <a:prstGeom prst="rect">
            <a:avLst/>
          </a:prstGeom>
        </p:spPr>
        <p:txBody>
          <a:bodyPr wrap="square" lIns="89183" tIns="44592" rIns="89183" bIns="44592">
            <a:spAutoFit/>
          </a:bodyPr>
          <a:lstStyle/>
          <a:p>
            <a:pPr algn="ctr"/>
            <a:r>
              <a:rPr lang="en-US" sz="1916" dirty="0">
                <a:solidFill>
                  <a:schemeClr val="bg1">
                    <a:lumMod val="50000"/>
                  </a:schemeClr>
                </a:solidFill>
              </a:rPr>
              <a:t>Source: [5]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998037" y="4140774"/>
            <a:ext cx="8432800" cy="4601800"/>
            <a:chOff x="1668253" y="2841963"/>
            <a:chExt cx="7040928" cy="384225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39826" y="2841963"/>
              <a:ext cx="5418973" cy="3842252"/>
            </a:xfrm>
            <a:prstGeom prst="rect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</p:pic>
        <p:sp>
          <p:nvSpPr>
            <p:cNvPr id="4" name="Oval 3"/>
            <p:cNvSpPr/>
            <p:nvPr/>
          </p:nvSpPr>
          <p:spPr>
            <a:xfrm>
              <a:off x="1668253" y="4261528"/>
              <a:ext cx="7040928" cy="984184"/>
            </a:xfrm>
            <a:prstGeom prst="ellipse">
              <a:avLst/>
            </a:prstGeom>
            <a:noFill/>
            <a:ln w="41275">
              <a:solidFill>
                <a:srgbClr val="00D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183" tIns="44592" rIns="89183" bIns="44592" rtlCol="0" anchor="ctr"/>
            <a:lstStyle/>
            <a:p>
              <a:pPr algn="ctr"/>
              <a:endParaRPr lang="en-US" sz="2994"/>
            </a:p>
          </p:txBody>
        </p:sp>
      </p:grpSp>
      <p:sp>
        <p:nvSpPr>
          <p:cNvPr id="7" name="CustomShape 3"/>
          <p:cNvSpPr/>
          <p:nvPr/>
        </p:nvSpPr>
        <p:spPr>
          <a:xfrm>
            <a:off x="9174312" y="8667205"/>
            <a:ext cx="2986200" cy="481186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 anchor="ctr"/>
          <a:lstStyle/>
          <a:p>
            <a:pPr algn="r">
              <a:lnSpc>
                <a:spcPct val="100000"/>
              </a:lnSpc>
            </a:pPr>
            <a:fld id="{4262F43B-3414-4A65-B8DE-ECFFDA432439}" type="slidenum">
              <a:rPr lang="en-US" sz="1677">
                <a:solidFill>
                  <a:srgbClr val="8B8B8B"/>
                </a:solidFill>
                <a:latin typeface="Calibri"/>
              </a:rPr>
              <a:t>2</a:t>
            </a:fld>
            <a:endParaRPr sz="2994" dirty="0"/>
          </a:p>
        </p:txBody>
      </p:sp>
    </p:spTree>
    <p:extLst>
      <p:ext uri="{BB962C8B-B14F-4D97-AF65-F5344CB8AC3E}">
        <p14:creationId xmlns:p14="http://schemas.microsoft.com/office/powerpoint/2010/main" val="8559438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640080" y="384552"/>
            <a:ext cx="9993816" cy="1599192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>
              <a:lnSpc>
                <a:spcPct val="100000"/>
              </a:lnSpc>
            </a:pPr>
            <a:r>
              <a:rPr lang="en-US" sz="4500">
                <a:solidFill>
                  <a:srgbClr val="FFFFFF"/>
                </a:solidFill>
                <a:latin typeface="Calibri"/>
              </a:rPr>
              <a:t>Acknowledgments</a:t>
            </a:r>
            <a:endParaRPr/>
          </a:p>
        </p:txBody>
      </p:sp>
      <p:sp>
        <p:nvSpPr>
          <p:cNvPr id="305" name="CustomShape 2"/>
          <p:cNvSpPr/>
          <p:nvPr/>
        </p:nvSpPr>
        <p:spPr>
          <a:xfrm>
            <a:off x="562968" y="2369304"/>
            <a:ext cx="11520432" cy="6335280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/>
          <a:lstStyle/>
          <a:p>
            <a:pPr>
              <a:lnSpc>
                <a:spcPct val="100000"/>
              </a:lnSpc>
            </a:pPr>
            <a:endParaRPr dirty="0"/>
          </a:p>
          <a:p>
            <a:pPr marL="480003" indent="-480003">
              <a:buFont typeface="Arial"/>
              <a:buChar char="•"/>
            </a:pPr>
            <a:r>
              <a:rPr lang="en-US" sz="3400" dirty="0">
                <a:solidFill>
                  <a:srgbClr val="000000"/>
                </a:solidFill>
                <a:latin typeface="Calibri"/>
              </a:rPr>
              <a:t>Igh open source EtherCAT master (www.etherlab.org)</a:t>
            </a:r>
            <a:endParaRPr dirty="0"/>
          </a:p>
          <a:p>
            <a:pPr marL="480003" indent="-480003">
              <a:buFont typeface="Arial"/>
              <a:buChar char="•"/>
            </a:pPr>
            <a:r>
              <a:rPr lang="en-US" sz="3400" dirty="0">
                <a:solidFill>
                  <a:srgbClr val="000000"/>
                </a:solidFill>
                <a:latin typeface="Calibri"/>
              </a:rPr>
              <a:t>EPICS community (base, motor, </a:t>
            </a:r>
            <a:r>
              <a:rPr lang="en-US" sz="3400" dirty="0" err="1">
                <a:solidFill>
                  <a:srgbClr val="000000"/>
                </a:solidFill>
                <a:latin typeface="Calibri"/>
              </a:rPr>
              <a:t>asyn</a:t>
            </a:r>
            <a:r>
              <a:rPr lang="en-US" sz="3400" dirty="0">
                <a:solidFill>
                  <a:srgbClr val="000000"/>
                </a:solidFill>
                <a:latin typeface="Calibri"/>
              </a:rPr>
              <a:t>, stream device)</a:t>
            </a:r>
            <a:endParaRPr dirty="0"/>
          </a:p>
          <a:p>
            <a:pPr marL="480003" indent="-480003">
              <a:buFont typeface="Arial"/>
              <a:buChar char="•"/>
            </a:pPr>
            <a:r>
              <a:rPr lang="en-US" sz="3400" dirty="0">
                <a:solidFill>
                  <a:srgbClr val="000000"/>
                </a:solidFill>
                <a:latin typeface="Calibri"/>
              </a:rPr>
              <a:t>ExprTK C++ Mathematical Expression Library </a:t>
            </a:r>
            <a:endParaRPr dirty="0"/>
          </a:p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00000"/>
                </a:solidFill>
                <a:latin typeface="Calibri"/>
              </a:rPr>
              <a:t>	(www.partow.net/programming/</a:t>
            </a:r>
            <a:r>
              <a:rPr lang="en-US" sz="3400" dirty="0" err="1">
                <a:solidFill>
                  <a:srgbClr val="000000"/>
                </a:solidFill>
                <a:latin typeface="Calibri"/>
              </a:rPr>
              <a:t>exprtk</a:t>
            </a:r>
            <a:r>
              <a:rPr lang="en-US" sz="3400" dirty="0">
                <a:solidFill>
                  <a:srgbClr val="000000"/>
                </a:solidFill>
                <a:latin typeface="Calibri"/>
              </a:rPr>
              <a:t>)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00000"/>
                </a:solidFill>
                <a:latin typeface="Calibri"/>
              </a:rPr>
              <a:t>Questions? 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306" name="CustomShape 3"/>
          <p:cNvSpPr/>
          <p:nvPr/>
        </p:nvSpPr>
        <p:spPr>
          <a:xfrm>
            <a:off x="9174312" y="8899128"/>
            <a:ext cx="2986200" cy="510048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 algn="r">
              <a:lnSpc>
                <a:spcPct val="100000"/>
              </a:lnSpc>
            </a:pPr>
            <a:fld id="{B29E1C79-2628-4709-ABB5-37D928D11740}" type="slidenum">
              <a:rPr lang="en-US" sz="1700">
                <a:solidFill>
                  <a:srgbClr val="8B8B8B"/>
                </a:solidFill>
                <a:latin typeface="Calibri"/>
              </a:rPr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10513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640083" y="634446"/>
            <a:ext cx="9993816" cy="1508699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 anchor="ctr"/>
          <a:lstStyle/>
          <a:p>
            <a:pPr>
              <a:lnSpc>
                <a:spcPct val="100000"/>
              </a:lnSpc>
            </a:pPr>
            <a:r>
              <a:rPr lang="en-US" sz="4431">
                <a:solidFill>
                  <a:srgbClr val="FFFFFF"/>
                </a:solidFill>
                <a:latin typeface="Calibri"/>
              </a:rPr>
              <a:t>References</a:t>
            </a:r>
            <a:endParaRPr sz="2994"/>
          </a:p>
        </p:txBody>
      </p:sp>
      <p:sp>
        <p:nvSpPr>
          <p:cNvPr id="305" name="CustomShape 2"/>
          <p:cNvSpPr/>
          <p:nvPr/>
        </p:nvSpPr>
        <p:spPr>
          <a:xfrm>
            <a:off x="441106" y="2127342"/>
            <a:ext cx="11985933" cy="7050101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/>
          <a:lstStyle/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[1]	</a:t>
            </a:r>
            <a:r>
              <a:rPr lang="en-GB" sz="1677" dirty="0" err="1"/>
              <a:t>Beckhoff</a:t>
            </a:r>
            <a:r>
              <a:rPr lang="en-GB" sz="1677" dirty="0"/>
              <a:t> Automation GmbH, http://</a:t>
            </a:r>
            <a:r>
              <a:rPr lang="en-GB" sz="1677" dirty="0" err="1"/>
              <a:t>www.beckhoff.com</a:t>
            </a:r>
            <a:endParaRPr lang="en-GB" sz="1677" dirty="0"/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[2]	</a:t>
            </a:r>
            <a:r>
              <a:rPr lang="en-GB" sz="1677" dirty="0" err="1"/>
              <a:t>EtherCAT</a:t>
            </a:r>
            <a:r>
              <a:rPr lang="en-GB" sz="1677" dirty="0"/>
              <a:t> Technology Group, http://</a:t>
            </a:r>
            <a:r>
              <a:rPr lang="en-GB" sz="1677" dirty="0" err="1"/>
              <a:t>www.ethercat.org</a:t>
            </a:r>
            <a:endParaRPr lang="en-GB" sz="1677" dirty="0"/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[3]	D. </a:t>
            </a:r>
            <a:r>
              <a:rPr lang="en-GB" sz="1677" dirty="0" err="1"/>
              <a:t>Piso</a:t>
            </a:r>
            <a:r>
              <a:rPr lang="en-GB" sz="1677" dirty="0"/>
              <a:t>, S.L. Birch, A. </a:t>
            </a:r>
            <a:r>
              <a:rPr lang="en-GB" sz="1677" dirty="0" err="1"/>
              <a:t>Nordt</a:t>
            </a:r>
            <a:r>
              <a:rPr lang="en-GB" sz="1677" dirty="0"/>
              <a:t>, T. Gahl, P. Arnold, J. </a:t>
            </a:r>
            <a:r>
              <a:rPr lang="en-GB" sz="1677" dirty="0" err="1"/>
              <a:t>Weisend</a:t>
            </a:r>
            <a:r>
              <a:rPr lang="en-GB" sz="1677" dirty="0"/>
              <a:t> II, T. </a:t>
            </a:r>
            <a:r>
              <a:rPr lang="en-GB" sz="1677" dirty="0" err="1"/>
              <a:t>Korhonen</a:t>
            </a:r>
            <a:r>
              <a:rPr lang="en-GB" sz="1677" dirty="0"/>
              <a:t>, “ESS PLC controls strategy”, in </a:t>
            </a:r>
            <a:r>
              <a:rPr lang="en-GB" sz="1677" i="1" dirty="0"/>
              <a:t>Proc. IPAC’15, </a:t>
            </a:r>
            <a:r>
              <a:rPr lang="en-GB" sz="1677" dirty="0"/>
              <a:t>Richmond, VA, USA, May 2015, paper WEPMN061, pp. 3066-3068.</a:t>
            </a:r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[4]	T. </a:t>
            </a:r>
            <a:r>
              <a:rPr lang="en-GB" sz="1677" dirty="0" err="1"/>
              <a:t>Korhonen</a:t>
            </a:r>
            <a:r>
              <a:rPr lang="en-GB" sz="1677" dirty="0"/>
              <a:t> </a:t>
            </a:r>
            <a:r>
              <a:rPr lang="en-GB" sz="1677" i="1" dirty="0"/>
              <a:t>et al</a:t>
            </a:r>
            <a:r>
              <a:rPr lang="en-GB" sz="1677" dirty="0"/>
              <a:t>., “Status of the European Spallation Source Control System”, in </a:t>
            </a:r>
            <a:r>
              <a:rPr lang="en-GB" sz="1677" i="1" dirty="0"/>
              <a:t>Proc. ICALEPCS’15</a:t>
            </a:r>
            <a:r>
              <a:rPr lang="en-GB" sz="1677" dirty="0"/>
              <a:t>, Melbourne, Australia, Oct. 2015, paper FRB3O02, pp. 1177-1181.</a:t>
            </a:r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[5]	T. </a:t>
            </a:r>
            <a:r>
              <a:rPr lang="en-GB" sz="1677" dirty="0" err="1"/>
              <a:t>Korhonen</a:t>
            </a:r>
            <a:r>
              <a:rPr lang="en-GB" sz="1677" dirty="0"/>
              <a:t>, “ESS Controls hardware plans and status”, presented at the</a:t>
            </a:r>
            <a:r>
              <a:rPr lang="en-GB" sz="1677" i="1" dirty="0"/>
              <a:t> </a:t>
            </a:r>
            <a:r>
              <a:rPr lang="en-GB" sz="1677" dirty="0"/>
              <a:t>EPICS Collaboration Meeting, Oak Ridge, USA, Sept. 2016, unpublished.</a:t>
            </a:r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[6]	</a:t>
            </a:r>
            <a:r>
              <a:rPr lang="en-GB" sz="1677" dirty="0" err="1"/>
              <a:t>IgH</a:t>
            </a:r>
            <a:r>
              <a:rPr lang="en-GB" sz="1677" dirty="0"/>
              <a:t> </a:t>
            </a:r>
            <a:r>
              <a:rPr lang="en-GB" sz="1677" dirty="0" err="1"/>
              <a:t>EtherLab</a:t>
            </a:r>
            <a:r>
              <a:rPr lang="en-GB" sz="1677" dirty="0"/>
              <a:t> Components, http://</a:t>
            </a:r>
            <a:r>
              <a:rPr lang="en-GB" sz="1677" dirty="0" err="1"/>
              <a:t>www.etherlab.org</a:t>
            </a:r>
            <a:endParaRPr lang="en-GB" sz="1677" dirty="0"/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[7]	R. Mercado, I. Gillingham, J. Rowland, K. Wilkinson, “Integrating </a:t>
            </a:r>
            <a:r>
              <a:rPr lang="en-GB" sz="1677" dirty="0" err="1"/>
              <a:t>EtherCAT</a:t>
            </a:r>
            <a:r>
              <a:rPr lang="en-GB" sz="1677" dirty="0"/>
              <a:t> based IO into EPICS at Diamond”, in </a:t>
            </a:r>
            <a:r>
              <a:rPr lang="en-GB" sz="1677" i="1" dirty="0"/>
              <a:t>Proc. ICALEPCS’11</a:t>
            </a:r>
            <a:r>
              <a:rPr lang="en-GB" sz="1677" dirty="0"/>
              <a:t>, Grenoble, France, Oct. 2011, paper WEMAU004, pp. 662-665.</a:t>
            </a:r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[8]	I. J. Gillingham, T. Friedrich, S. C. Lay, R. Mercado, “Experiences and lessons learned in transitioning </a:t>
            </a:r>
            <a:r>
              <a:rPr lang="en-GB" sz="1677" dirty="0" err="1"/>
              <a:t>beamline</a:t>
            </a:r>
            <a:r>
              <a:rPr lang="en-GB" sz="1677" dirty="0"/>
              <a:t> front-ends from </a:t>
            </a:r>
            <a:r>
              <a:rPr lang="en-GB" sz="1677" dirty="0" err="1"/>
              <a:t>VMEbus</a:t>
            </a:r>
            <a:r>
              <a:rPr lang="en-GB" sz="1677" dirty="0"/>
              <a:t> to modular distributed I/O”, in</a:t>
            </a:r>
            <a:r>
              <a:rPr lang="en-GB" sz="1677" i="1" dirty="0"/>
              <a:t> Proc. ICALEPCS’15</a:t>
            </a:r>
            <a:r>
              <a:rPr lang="en-GB" sz="1677" dirty="0"/>
              <a:t>, Melbourne, Australia, Oct. 2015, paper MOPGF019, pp. 121-124.</a:t>
            </a:r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[9]	D. Maier-</a:t>
            </a:r>
            <a:r>
              <a:rPr lang="en-GB" sz="1677" dirty="0" err="1"/>
              <a:t>Manojlovic</a:t>
            </a:r>
            <a:r>
              <a:rPr lang="en-GB" sz="1677" dirty="0"/>
              <a:t>, “Real-time </a:t>
            </a:r>
            <a:r>
              <a:rPr lang="en-GB" sz="1677" dirty="0" err="1"/>
              <a:t>EtherCAT</a:t>
            </a:r>
            <a:r>
              <a:rPr lang="en-GB" sz="1677" dirty="0"/>
              <a:t> driver for EPICS and embedded LINUX at Paul </a:t>
            </a:r>
            <a:r>
              <a:rPr lang="en-GB" sz="1677" dirty="0" err="1"/>
              <a:t>Scherrer</a:t>
            </a:r>
            <a:r>
              <a:rPr lang="en-GB" sz="1677" dirty="0"/>
              <a:t> </a:t>
            </a:r>
            <a:r>
              <a:rPr lang="en-GB" sz="1677" dirty="0" err="1"/>
              <a:t>Institut</a:t>
            </a:r>
            <a:r>
              <a:rPr lang="en-GB" sz="1677" dirty="0"/>
              <a:t> (PSI)”, in</a:t>
            </a:r>
            <a:r>
              <a:rPr lang="en-GB" sz="1677" i="1" dirty="0"/>
              <a:t> Proc. ICALEPCS’15</a:t>
            </a:r>
            <a:r>
              <a:rPr lang="en-GB" sz="1677" dirty="0"/>
              <a:t>, Melbourne, Australia, Oct. 2015, paper MOPGF027, pp. 153-156.</a:t>
            </a:r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[10]     A. </a:t>
            </a:r>
            <a:r>
              <a:rPr lang="en-GB" sz="1677" dirty="0" err="1"/>
              <a:t>Sandström</a:t>
            </a:r>
            <a:r>
              <a:rPr lang="en-GB" sz="1677" dirty="0"/>
              <a:t>, “Open Source Motion Control”, presented at the EPICS Collaboration Meeting, Lund, Sweden, May 2016, unpublished.</a:t>
            </a:r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[11]     EPICS: Motor Record and Device/Driver support, https://www3.aps.anl.gov/</a:t>
            </a:r>
            <a:r>
              <a:rPr lang="en-GB" sz="1677" dirty="0" err="1"/>
              <a:t>bcda</a:t>
            </a:r>
            <a:r>
              <a:rPr lang="en-GB" sz="1677" dirty="0"/>
              <a:t>/</a:t>
            </a:r>
            <a:r>
              <a:rPr lang="en-GB" sz="1677" dirty="0" err="1"/>
              <a:t>synApps</a:t>
            </a:r>
            <a:r>
              <a:rPr lang="en-GB" sz="1677" dirty="0"/>
              <a:t>/motor/</a:t>
            </a:r>
            <a:r>
              <a:rPr lang="en-GB" sz="1677" dirty="0" err="1"/>
              <a:t>index.html</a:t>
            </a:r>
            <a:endParaRPr lang="en-GB" sz="1677" dirty="0"/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[12]     M. Rivers, </a:t>
            </a:r>
            <a:r>
              <a:rPr lang="en-GB" sz="1677" dirty="0" err="1"/>
              <a:t>asynDriver</a:t>
            </a:r>
            <a:r>
              <a:rPr lang="en-GB" sz="1677" dirty="0"/>
              <a:t>: Asynchronous Driver Support, http://</a:t>
            </a:r>
            <a:r>
              <a:rPr lang="en-GB" sz="1677" dirty="0" err="1"/>
              <a:t>www.aps.anl.gov</a:t>
            </a:r>
            <a:r>
              <a:rPr lang="en-GB" sz="1677" dirty="0"/>
              <a:t>/epics/modules/soft/</a:t>
            </a:r>
            <a:r>
              <a:rPr lang="en-GB" sz="1677" dirty="0" err="1"/>
              <a:t>asyn</a:t>
            </a:r>
            <a:r>
              <a:rPr lang="en-GB" sz="1677" dirty="0"/>
              <a:t>/.</a:t>
            </a:r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[13]     IEC 61800-7, part 7-1, part 7-200, part 7-300. Adjustable speed electrical power drive systems - Part 7: Generic interface and use of profiles for power drive systems.</a:t>
            </a:r>
          </a:p>
          <a:p>
            <a:pPr>
              <a:spcBef>
                <a:spcPts val="359"/>
              </a:spcBef>
              <a:spcAft>
                <a:spcPts val="359"/>
              </a:spcAft>
            </a:pPr>
            <a:r>
              <a:rPr lang="en-GB" sz="1677" dirty="0"/>
              <a:t>[14]     </a:t>
            </a:r>
            <a:r>
              <a:rPr lang="en-GB" sz="1677" dirty="0" err="1"/>
              <a:t>Arash</a:t>
            </a:r>
            <a:r>
              <a:rPr lang="en-GB" sz="1677" dirty="0"/>
              <a:t> </a:t>
            </a:r>
            <a:r>
              <a:rPr lang="en-GB" sz="1677" dirty="0" err="1"/>
              <a:t>Partow</a:t>
            </a:r>
            <a:r>
              <a:rPr lang="en-GB" sz="1677" dirty="0"/>
              <a:t>, C++ Mathematical Expression Toolkit Library (</a:t>
            </a:r>
            <a:r>
              <a:rPr lang="en-GB" sz="1677" dirty="0" err="1"/>
              <a:t>ExprTk</a:t>
            </a:r>
            <a:r>
              <a:rPr lang="en-GB" sz="1677" dirty="0"/>
              <a:t>), </a:t>
            </a:r>
            <a:r>
              <a:rPr lang="en-GB" sz="1677" dirty="0" err="1"/>
              <a:t>www.partow.net</a:t>
            </a:r>
            <a:r>
              <a:rPr lang="en-GB" sz="1677" dirty="0"/>
              <a:t>/programming/</a:t>
            </a:r>
            <a:r>
              <a:rPr lang="en-GB" sz="1677" dirty="0" err="1"/>
              <a:t>exprtk</a:t>
            </a:r>
            <a:endParaRPr lang="en-GB" sz="1677" dirty="0"/>
          </a:p>
          <a:p>
            <a:pPr>
              <a:spcBef>
                <a:spcPts val="359"/>
              </a:spcBef>
              <a:spcAft>
                <a:spcPts val="359"/>
              </a:spcAft>
            </a:pPr>
            <a:endParaRPr sz="1677" dirty="0"/>
          </a:p>
          <a:p>
            <a:pPr>
              <a:lnSpc>
                <a:spcPct val="100000"/>
              </a:lnSpc>
            </a:pPr>
            <a:endParaRPr sz="2994" dirty="0"/>
          </a:p>
          <a:p>
            <a:pPr>
              <a:lnSpc>
                <a:spcPct val="100000"/>
              </a:lnSpc>
            </a:pPr>
            <a:endParaRPr sz="2994" dirty="0"/>
          </a:p>
          <a:p>
            <a:pPr>
              <a:lnSpc>
                <a:spcPct val="100000"/>
              </a:lnSpc>
            </a:pPr>
            <a:endParaRPr sz="2994" dirty="0"/>
          </a:p>
        </p:txBody>
      </p:sp>
      <p:sp>
        <p:nvSpPr>
          <p:cNvPr id="306" name="CustomShape 3"/>
          <p:cNvSpPr/>
          <p:nvPr/>
        </p:nvSpPr>
        <p:spPr>
          <a:xfrm>
            <a:off x="9174312" y="8667205"/>
            <a:ext cx="2986200" cy="481186"/>
          </a:xfrm>
          <a:prstGeom prst="rect">
            <a:avLst/>
          </a:prstGeom>
          <a:noFill/>
          <a:ln>
            <a:noFill/>
          </a:ln>
        </p:spPr>
        <p:txBody>
          <a:bodyPr lIns="122889" tIns="61446" rIns="122889" bIns="61446" anchor="ctr"/>
          <a:lstStyle/>
          <a:p>
            <a:pPr algn="r">
              <a:lnSpc>
                <a:spcPct val="100000"/>
              </a:lnSpc>
            </a:pPr>
            <a:fld id="{B29E1C79-2628-4709-ABB5-37D928D11740}" type="slidenum">
              <a:rPr lang="en-US" sz="1677">
                <a:solidFill>
                  <a:srgbClr val="8B8B8B"/>
                </a:solidFill>
                <a:latin typeface="Calibri"/>
              </a:rPr>
              <a:t>21</a:t>
            </a:fld>
            <a:endParaRPr sz="2994"/>
          </a:p>
        </p:txBody>
      </p:sp>
    </p:spTree>
    <p:extLst>
      <p:ext uri="{BB962C8B-B14F-4D97-AF65-F5344CB8AC3E}">
        <p14:creationId xmlns:p14="http://schemas.microsoft.com/office/powerpoint/2010/main" val="288537705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CustomShape 1"/>
          <p:cNvSpPr/>
          <p:nvPr/>
        </p:nvSpPr>
        <p:spPr>
          <a:xfrm>
            <a:off x="640083" y="634446"/>
            <a:ext cx="9993816" cy="1508699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 anchor="ctr"/>
          <a:lstStyle/>
          <a:p>
            <a:pPr>
              <a:lnSpc>
                <a:spcPct val="100000"/>
              </a:lnSpc>
            </a:pPr>
            <a:r>
              <a:rPr lang="en-US" sz="4431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431" dirty="0">
                <a:solidFill>
                  <a:srgbClr val="FFFFFF"/>
                </a:solidFill>
                <a:latin typeface="Calibri"/>
              </a:rPr>
              <a:t>: </a:t>
            </a:r>
            <a:r>
              <a:rPr lang="en-US" sz="4431" dirty="0">
                <a:solidFill>
                  <a:srgbClr val="00D400"/>
                </a:solidFill>
                <a:latin typeface="Calibri"/>
              </a:rPr>
              <a:t>E</a:t>
            </a:r>
            <a:r>
              <a:rPr lang="en-US" sz="4431" dirty="0">
                <a:solidFill>
                  <a:srgbClr val="FFFFFF"/>
                </a:solidFill>
                <a:latin typeface="Calibri"/>
              </a:rPr>
              <a:t>ther</a:t>
            </a:r>
            <a:r>
              <a:rPr lang="en-US" sz="4431" dirty="0">
                <a:solidFill>
                  <a:srgbClr val="00D400"/>
                </a:solidFill>
                <a:latin typeface="Calibri"/>
              </a:rPr>
              <a:t>C</a:t>
            </a:r>
            <a:r>
              <a:rPr lang="en-US" sz="4431" dirty="0">
                <a:solidFill>
                  <a:srgbClr val="FFFFFF"/>
                </a:solidFill>
                <a:latin typeface="Calibri"/>
              </a:rPr>
              <a:t>AT </a:t>
            </a:r>
            <a:r>
              <a:rPr lang="en-US" sz="4431" dirty="0">
                <a:solidFill>
                  <a:srgbClr val="00D400"/>
                </a:solidFill>
                <a:latin typeface="Calibri"/>
              </a:rPr>
              <a:t>M</a:t>
            </a:r>
            <a:r>
              <a:rPr lang="en-US" sz="4431" dirty="0">
                <a:solidFill>
                  <a:srgbClr val="FFFFFF"/>
                </a:solidFill>
                <a:latin typeface="Calibri"/>
              </a:rPr>
              <a:t>otion </a:t>
            </a:r>
            <a:r>
              <a:rPr lang="en-US" sz="4431" dirty="0">
                <a:solidFill>
                  <a:srgbClr val="00D400"/>
                </a:solidFill>
                <a:latin typeface="Calibri"/>
              </a:rPr>
              <a:t>C</a:t>
            </a:r>
            <a:r>
              <a:rPr lang="en-US" sz="4431" dirty="0">
                <a:solidFill>
                  <a:srgbClr val="FFFFFF"/>
                </a:solidFill>
                <a:latin typeface="Calibri"/>
              </a:rPr>
              <a:t>ontrol</a:t>
            </a:r>
            <a:endParaRPr sz="2994" dirty="0"/>
          </a:p>
        </p:txBody>
      </p:sp>
      <p:sp>
        <p:nvSpPr>
          <p:cNvPr id="389" name="CustomShape 2"/>
          <p:cNvSpPr/>
          <p:nvPr/>
        </p:nvSpPr>
        <p:spPr>
          <a:xfrm>
            <a:off x="640080" y="2143144"/>
            <a:ext cx="12161520" cy="7186405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/>
          <a:lstStyle/>
          <a:p>
            <a:r>
              <a:rPr lang="en-GB" sz="2400" dirty="0" err="1">
                <a:solidFill>
                  <a:prstClr val="black"/>
                </a:solidFill>
                <a:latin typeface="Calibri"/>
              </a:rPr>
              <a:t>ecmc</a:t>
            </a:r>
            <a:r>
              <a:rPr lang="en-GB" sz="2400" dirty="0">
                <a:solidFill>
                  <a:prstClr val="black"/>
                </a:solidFill>
                <a:latin typeface="Calibri"/>
              </a:rPr>
              <a:t> is an open source motion control framework for EPICS environment [10].</a:t>
            </a:r>
          </a:p>
          <a:p>
            <a:endParaRPr lang="en-GB" sz="1050" dirty="0">
              <a:solidFill>
                <a:prstClr val="black"/>
              </a:solidFill>
              <a:latin typeface="Calibri"/>
            </a:endParaRPr>
          </a:p>
          <a:p>
            <a:r>
              <a:rPr lang="en-GB" sz="2400" dirty="0">
                <a:solidFill>
                  <a:prstClr val="black"/>
                </a:solidFill>
                <a:latin typeface="Calibri"/>
              </a:rPr>
              <a:t>Functionalities:</a:t>
            </a:r>
          </a:p>
          <a:p>
            <a:endParaRPr lang="en-GB" sz="1050" dirty="0">
              <a:solidFill>
                <a:prstClr val="black"/>
              </a:solidFill>
              <a:latin typeface="Calibri"/>
            </a:endParaRPr>
          </a:p>
          <a:p>
            <a:pPr marL="410691" indent="-410691">
              <a:buFont typeface="Arial"/>
              <a:buChar char="•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Motion (with or w/o EPICS Motor Record support):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Positioning (absolute, relative)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Constant speed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Referencing sequences</a:t>
            </a:r>
          </a:p>
          <a:p>
            <a:pPr marL="1034907" lvl="1" indent="-410691">
              <a:buFont typeface="Lucida Grande"/>
              <a:buChar char="-"/>
            </a:pPr>
            <a:endParaRPr lang="en-GB" sz="2400" dirty="0">
              <a:solidFill>
                <a:prstClr val="black"/>
              </a:solidFill>
              <a:latin typeface="Calibri"/>
            </a:endParaRPr>
          </a:p>
          <a:p>
            <a:pPr marL="410691" indent="-410691">
              <a:buFont typeface="Arial"/>
              <a:buChar char="•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Motion (extension to Motor Record)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Motion interlocks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Triggering, latching positions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Synchronization axis to axis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Synchronisation to external source (timing system)</a:t>
            </a:r>
          </a:p>
          <a:p>
            <a:pPr marL="1034907" lvl="1" indent="-410691">
              <a:buFont typeface="Lucida Grande"/>
              <a:buChar char="-"/>
            </a:pPr>
            <a:endParaRPr lang="en-GB" sz="2400" dirty="0">
              <a:solidFill>
                <a:prstClr val="black"/>
              </a:solidFill>
              <a:latin typeface="Calibri"/>
            </a:endParaRPr>
          </a:p>
          <a:p>
            <a:pPr marL="410691" indent="-410691">
              <a:buFont typeface="Arial"/>
              <a:buChar char="•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General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Data acquisition (analogue &lt;100kHz, digital &lt;1Mhz)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General I/O + low level control by scriptable PLC objects or direct from EPICS</a:t>
            </a:r>
          </a:p>
          <a:p>
            <a:pPr marL="1034907" lvl="1" indent="-410691">
              <a:buFont typeface="Lucida Grande"/>
              <a:buChar char="-"/>
            </a:pPr>
            <a:r>
              <a:rPr lang="en-GB" sz="2400" dirty="0">
                <a:solidFill>
                  <a:prstClr val="black"/>
                </a:solidFill>
                <a:latin typeface="Calibri"/>
              </a:rPr>
              <a:t>SDO , Oversampling terminals</a:t>
            </a:r>
          </a:p>
          <a:p>
            <a:pPr marL="624216" lvl="1"/>
            <a:endParaRPr lang="en-GB" sz="2400" dirty="0"/>
          </a:p>
          <a:p>
            <a:pPr lvl="2">
              <a:buFont typeface="Arial"/>
              <a:buChar char="•"/>
            </a:pPr>
            <a:endParaRPr lang="en-GB" sz="2994" dirty="0"/>
          </a:p>
          <a:p>
            <a:pPr lvl="1">
              <a:buFont typeface="Arial"/>
              <a:buChar char="•"/>
            </a:pPr>
            <a:endParaRPr lang="en-GB" sz="2994" dirty="0"/>
          </a:p>
          <a:p>
            <a:pPr lvl="1">
              <a:buFont typeface="Arial"/>
              <a:buChar char="•"/>
            </a:pPr>
            <a:endParaRPr lang="en-GB" sz="2994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lang="en-GB" sz="2994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lang="en-GB" sz="2994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lang="en-GB" sz="2994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lang="en-GB" sz="2994" dirty="0"/>
          </a:p>
        </p:txBody>
      </p:sp>
      <p:sp>
        <p:nvSpPr>
          <p:cNvPr id="4" name="CustomShape 3"/>
          <p:cNvSpPr/>
          <p:nvPr/>
        </p:nvSpPr>
        <p:spPr>
          <a:xfrm>
            <a:off x="9174312" y="8667205"/>
            <a:ext cx="2986200" cy="481186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 anchor="ctr"/>
          <a:lstStyle/>
          <a:p>
            <a:pPr algn="r">
              <a:lnSpc>
                <a:spcPct val="100000"/>
              </a:lnSpc>
            </a:pPr>
            <a:fld id="{4262F43B-3414-4A65-B8DE-ECFFDA432439}" type="slidenum">
              <a:rPr lang="en-US" sz="1677">
                <a:solidFill>
                  <a:srgbClr val="8B8B8B"/>
                </a:solidFill>
                <a:latin typeface="Calibri"/>
              </a:rPr>
              <a:t>3</a:t>
            </a:fld>
            <a:endParaRPr sz="2994" dirty="0"/>
          </a:p>
        </p:txBody>
      </p:sp>
    </p:spTree>
    <p:extLst>
      <p:ext uri="{BB962C8B-B14F-4D97-AF65-F5344CB8AC3E}">
        <p14:creationId xmlns:p14="http://schemas.microsoft.com/office/powerpoint/2010/main" val="45807709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5"/>
          <p:cNvSpPr/>
          <p:nvPr/>
        </p:nvSpPr>
        <p:spPr>
          <a:xfrm>
            <a:off x="764242" y="4372417"/>
            <a:ext cx="3111790" cy="3332930"/>
          </a:xfrm>
          <a:prstGeom prst="rect">
            <a:avLst/>
          </a:prstGeom>
          <a:solidFill>
            <a:schemeClr val="accent1"/>
          </a:solidFill>
          <a:ln w="12600">
            <a:solidFill>
              <a:srgbClr val="000000"/>
            </a:solidFill>
            <a:miter/>
          </a:ln>
        </p:spPr>
        <p:txBody>
          <a:bodyPr wrap="none" lIns="125985" tIns="62993" rIns="125985" bIns="62993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000000"/>
                </a:solidFill>
                <a:latin typeface="Calibri"/>
                <a:ea typeface="ＭＳ Ｐゴシック"/>
              </a:rPr>
              <a:t>Linux Controller (Centos 7 RT kernel)</a:t>
            </a:r>
            <a:endParaRPr dirty="0"/>
          </a:p>
        </p:txBody>
      </p:sp>
      <p:sp>
        <p:nvSpPr>
          <p:cNvPr id="86" name="CustomShape 1"/>
          <p:cNvSpPr/>
          <p:nvPr/>
        </p:nvSpPr>
        <p:spPr>
          <a:xfrm>
            <a:off x="9174312" y="8899128"/>
            <a:ext cx="2986200" cy="510048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 algn="r">
              <a:lnSpc>
                <a:spcPct val="100000"/>
              </a:lnSpc>
            </a:pPr>
            <a:fld id="{620313EE-F86D-4E51-9BCE-31779C01C545}" type="slidenum">
              <a:rPr lang="en-US" sz="1700">
                <a:solidFill>
                  <a:srgbClr val="8B8B8B"/>
                </a:solidFill>
                <a:latin typeface="Calibri"/>
              </a:rPr>
              <a:t>4</a:t>
            </a:fld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640080" y="384552"/>
            <a:ext cx="11520432" cy="1599192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>
              <a:lnSpc>
                <a:spcPct val="100000"/>
              </a:lnSpc>
            </a:pPr>
            <a:r>
              <a:rPr lang="en-US" sz="4500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500" dirty="0">
                <a:solidFill>
                  <a:srgbClr val="FFFFFF"/>
                </a:solidFill>
                <a:latin typeface="Calibri"/>
              </a:rPr>
              <a:t>: Overview</a:t>
            </a:r>
            <a:endParaRPr dirty="0"/>
          </a:p>
        </p:txBody>
      </p:sp>
      <p:sp>
        <p:nvSpPr>
          <p:cNvPr id="88" name="CustomShape 3"/>
          <p:cNvSpPr/>
          <p:nvPr/>
        </p:nvSpPr>
        <p:spPr>
          <a:xfrm>
            <a:off x="640080" y="384552"/>
            <a:ext cx="9993816" cy="1599192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Line 6"/>
          <p:cNvSpPr/>
          <p:nvPr/>
        </p:nvSpPr>
        <p:spPr>
          <a:xfrm>
            <a:off x="3517070" y="6912171"/>
            <a:ext cx="1862535" cy="0"/>
          </a:xfrm>
          <a:prstGeom prst="line">
            <a:avLst/>
          </a:prstGeom>
          <a:ln w="25560">
            <a:solidFill>
              <a:srgbClr val="1DD315"/>
            </a:solidFill>
            <a:round/>
          </a:ln>
        </p:spPr>
      </p:sp>
      <p:sp>
        <p:nvSpPr>
          <p:cNvPr id="92" name="Line 7"/>
          <p:cNvSpPr/>
          <p:nvPr/>
        </p:nvSpPr>
        <p:spPr>
          <a:xfrm>
            <a:off x="11146926" y="7066700"/>
            <a:ext cx="2520" cy="700056"/>
          </a:xfrm>
          <a:prstGeom prst="line">
            <a:avLst/>
          </a:prstGeom>
          <a:ln w="25560">
            <a:solidFill>
              <a:srgbClr val="000000"/>
            </a:solidFill>
            <a:round/>
          </a:ln>
        </p:spPr>
      </p:sp>
      <p:sp>
        <p:nvSpPr>
          <p:cNvPr id="93" name="Line 8"/>
          <p:cNvSpPr/>
          <p:nvPr/>
        </p:nvSpPr>
        <p:spPr>
          <a:xfrm flipV="1">
            <a:off x="9083046" y="6885764"/>
            <a:ext cx="1856232" cy="9576"/>
          </a:xfrm>
          <a:prstGeom prst="line">
            <a:avLst/>
          </a:prstGeom>
          <a:ln w="25560">
            <a:solidFill>
              <a:srgbClr val="1DD315"/>
            </a:solidFill>
            <a:round/>
          </a:ln>
        </p:spPr>
      </p:sp>
      <p:sp>
        <p:nvSpPr>
          <p:cNvPr id="94" name="Line 9"/>
          <p:cNvSpPr/>
          <p:nvPr/>
        </p:nvSpPr>
        <p:spPr>
          <a:xfrm flipV="1">
            <a:off x="6781782" y="6895844"/>
            <a:ext cx="1856232" cy="9576"/>
          </a:xfrm>
          <a:prstGeom prst="line">
            <a:avLst/>
          </a:prstGeom>
          <a:ln w="25560">
            <a:solidFill>
              <a:srgbClr val="1DD315"/>
            </a:solidFill>
            <a:round/>
          </a:ln>
        </p:spPr>
      </p:sp>
      <p:sp>
        <p:nvSpPr>
          <p:cNvPr id="95" name="Line 10"/>
          <p:cNvSpPr/>
          <p:nvPr/>
        </p:nvSpPr>
        <p:spPr>
          <a:xfrm flipV="1">
            <a:off x="1979922" y="3278343"/>
            <a:ext cx="0" cy="760157"/>
          </a:xfrm>
          <a:prstGeom prst="line">
            <a:avLst/>
          </a:prstGeom>
          <a:ln w="28440">
            <a:solidFill>
              <a:srgbClr val="E46C0A"/>
            </a:solidFill>
            <a:miter/>
          </a:ln>
        </p:spPr>
        <p:txBody>
          <a:bodyPr lIns="125985" tIns="62993" rIns="125985" bIns="62993" anchorCtr="1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96" name="CustomShape 11"/>
          <p:cNvSpPr/>
          <p:nvPr/>
        </p:nvSpPr>
        <p:spPr>
          <a:xfrm>
            <a:off x="1561631" y="3479731"/>
            <a:ext cx="3098592" cy="452088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Calibri"/>
                <a:ea typeface="ＭＳ Ｐゴシック"/>
              </a:rPr>
              <a:t>Channel Access</a:t>
            </a:r>
            <a:endParaRPr sz="2000" b="1" dirty="0">
              <a:solidFill>
                <a:srgbClr val="000000"/>
              </a:solidFill>
              <a:latin typeface="Calibri"/>
              <a:ea typeface="ＭＳ Ｐゴシック"/>
            </a:endParaRPr>
          </a:p>
        </p:txBody>
      </p:sp>
      <p:sp>
        <p:nvSpPr>
          <p:cNvPr id="98" name="Line 13"/>
          <p:cNvSpPr/>
          <p:nvPr/>
        </p:nvSpPr>
        <p:spPr>
          <a:xfrm>
            <a:off x="764242" y="4038499"/>
            <a:ext cx="3111788" cy="0"/>
          </a:xfrm>
          <a:prstGeom prst="line">
            <a:avLst/>
          </a:prstGeom>
          <a:ln w="38160">
            <a:solidFill>
              <a:srgbClr val="E46C0A"/>
            </a:solidFill>
            <a:miter/>
          </a:ln>
        </p:spPr>
      </p:sp>
      <p:sp>
        <p:nvSpPr>
          <p:cNvPr id="99" name="CustomShape 14"/>
          <p:cNvSpPr/>
          <p:nvPr/>
        </p:nvSpPr>
        <p:spPr>
          <a:xfrm>
            <a:off x="1217206" y="2537462"/>
            <a:ext cx="2439864" cy="740880"/>
          </a:xfrm>
          <a:prstGeom prst="rect">
            <a:avLst/>
          </a:prstGeom>
          <a:solidFill>
            <a:srgbClr val="C0C0C0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300" dirty="0">
                <a:solidFill>
                  <a:srgbClr val="000000"/>
                </a:solidFill>
                <a:latin typeface="Calibri"/>
                <a:ea typeface="ＭＳ Ｐゴシック"/>
              </a:rPr>
              <a:t>HMI (CSS, BOB)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100" name="CustomShape 15"/>
          <p:cNvSpPr/>
          <p:nvPr/>
        </p:nvSpPr>
        <p:spPr>
          <a:xfrm>
            <a:off x="918334" y="4788760"/>
            <a:ext cx="2738736" cy="400422"/>
          </a:xfrm>
          <a:prstGeom prst="rect">
            <a:avLst/>
          </a:prstGeom>
          <a:solidFill>
            <a:srgbClr val="D9D9D9"/>
          </a:solidFill>
          <a:ln w="12600">
            <a:solidFill>
              <a:srgbClr val="000000"/>
            </a:solidFill>
            <a:miter/>
          </a:ln>
        </p:spPr>
        <p:txBody>
          <a:bodyPr wrap="none" lIns="125985" tIns="62993" rIns="125985" bIns="62993"/>
          <a:lstStyle/>
          <a:p>
            <a:pPr algn="ctr">
              <a:lnSpc>
                <a:spcPct val="100000"/>
              </a:lnSpc>
            </a:pPr>
            <a:r>
              <a:rPr lang="en-US" sz="1500" b="1" dirty="0">
                <a:solidFill>
                  <a:srgbClr val="000000"/>
                </a:solidFill>
                <a:latin typeface="Calibri"/>
              </a:rPr>
              <a:t>EPICS IOC</a:t>
            </a:r>
            <a:endParaRPr dirty="0"/>
          </a:p>
        </p:txBody>
      </p:sp>
      <p:pic>
        <p:nvPicPr>
          <p:cNvPr id="101" name="Picture 61"/>
          <p:cNvPicPr/>
          <p:nvPr/>
        </p:nvPicPr>
        <p:blipFill>
          <a:blip r:embed="rId3"/>
          <a:stretch>
            <a:fillRect/>
          </a:stretch>
        </p:blipFill>
        <p:spPr>
          <a:xfrm>
            <a:off x="5119086" y="9014660"/>
            <a:ext cx="743904" cy="458136"/>
          </a:xfrm>
          <a:prstGeom prst="rect">
            <a:avLst/>
          </a:prstGeom>
          <a:ln>
            <a:noFill/>
          </a:ln>
        </p:spPr>
      </p:pic>
      <p:sp>
        <p:nvSpPr>
          <p:cNvPr id="102" name="CustomShape 16"/>
          <p:cNvSpPr/>
          <p:nvPr/>
        </p:nvSpPr>
        <p:spPr>
          <a:xfrm>
            <a:off x="5263734" y="6662996"/>
            <a:ext cx="1709568" cy="1629432"/>
          </a:xfrm>
          <a:prstGeom prst="rect">
            <a:avLst/>
          </a:prstGeom>
          <a:solidFill>
            <a:srgbClr val="D9D9D9"/>
          </a:solidFill>
          <a:ln w="12600">
            <a:solidFill>
              <a:srgbClr val="000000"/>
            </a:solidFill>
            <a:miter/>
          </a:ln>
        </p:spPr>
      </p:sp>
      <p:sp>
        <p:nvSpPr>
          <p:cNvPr id="103" name="CustomShape 17"/>
          <p:cNvSpPr/>
          <p:nvPr/>
        </p:nvSpPr>
        <p:spPr>
          <a:xfrm>
            <a:off x="5264742" y="7250156"/>
            <a:ext cx="423360" cy="1039752"/>
          </a:xfrm>
          <a:prstGeom prst="rect">
            <a:avLst/>
          </a:prstGeom>
          <a:solidFill>
            <a:srgbClr val="4F81BD"/>
          </a:solidFill>
          <a:ln w="9360">
            <a:solidFill>
              <a:srgbClr val="000000"/>
            </a:solidFill>
            <a:round/>
          </a:ln>
        </p:spPr>
        <p:txBody>
          <a:bodyPr lIns="125985" tIns="62993" rIns="125985" bIns="62993" anchor="ctr"/>
          <a:lstStyle/>
          <a:p>
            <a:pPr algn="ctr">
              <a:lnSpc>
                <a:spcPct val="100000"/>
              </a:lnSpc>
            </a:pPr>
            <a:endParaRPr dirty="0"/>
          </a:p>
        </p:txBody>
      </p:sp>
      <p:sp>
        <p:nvSpPr>
          <p:cNvPr id="104" name="CustomShape 18"/>
          <p:cNvSpPr/>
          <p:nvPr/>
        </p:nvSpPr>
        <p:spPr>
          <a:xfrm>
            <a:off x="5688606" y="7250156"/>
            <a:ext cx="423360" cy="1039752"/>
          </a:xfrm>
          <a:prstGeom prst="rect">
            <a:avLst/>
          </a:prstGeom>
          <a:solidFill>
            <a:srgbClr val="4F81BD"/>
          </a:solidFill>
          <a:ln w="9360">
            <a:solidFill>
              <a:srgbClr val="000000"/>
            </a:solidFill>
            <a:round/>
          </a:ln>
        </p:spPr>
        <p:txBody>
          <a:bodyPr lIns="125985" tIns="62993" rIns="125985" bIns="62993" anchor="ctr"/>
          <a:lstStyle/>
          <a:p>
            <a:pPr algn="ctr">
              <a:lnSpc>
                <a:spcPct val="100000"/>
              </a:lnSpc>
            </a:pPr>
            <a:endParaRPr dirty="0"/>
          </a:p>
        </p:txBody>
      </p:sp>
      <p:sp>
        <p:nvSpPr>
          <p:cNvPr id="105" name="CustomShape 19"/>
          <p:cNvSpPr/>
          <p:nvPr/>
        </p:nvSpPr>
        <p:spPr>
          <a:xfrm>
            <a:off x="6113982" y="7250156"/>
            <a:ext cx="423360" cy="1039752"/>
          </a:xfrm>
          <a:prstGeom prst="rect">
            <a:avLst/>
          </a:prstGeom>
          <a:solidFill>
            <a:srgbClr val="4F81BD"/>
          </a:solidFill>
          <a:ln w="9360">
            <a:solidFill>
              <a:srgbClr val="000000"/>
            </a:solidFill>
            <a:round/>
          </a:ln>
        </p:spPr>
        <p:txBody>
          <a:bodyPr lIns="125985" tIns="62993" rIns="125985" bIns="62993" anchor="ctr"/>
          <a:lstStyle/>
          <a:p>
            <a:pPr algn="ctr">
              <a:lnSpc>
                <a:spcPct val="100000"/>
              </a:lnSpc>
            </a:pPr>
            <a:endParaRPr dirty="0"/>
          </a:p>
        </p:txBody>
      </p:sp>
      <p:sp>
        <p:nvSpPr>
          <p:cNvPr id="106" name="CustomShape 20"/>
          <p:cNvSpPr/>
          <p:nvPr/>
        </p:nvSpPr>
        <p:spPr>
          <a:xfrm>
            <a:off x="5409642" y="6629228"/>
            <a:ext cx="1408680" cy="551880"/>
          </a:xfrm>
          <a:prstGeom prst="rect">
            <a:avLst/>
          </a:prstGeom>
          <a:noFill/>
          <a:ln>
            <a:noFill/>
          </a:ln>
        </p:spPr>
        <p:txBody>
          <a:bodyPr wrap="none" lIns="125985" tIns="62993" rIns="125985" bIns="62993"/>
          <a:lstStyle/>
          <a:p>
            <a:pPr>
              <a:lnSpc>
                <a:spcPct val="100000"/>
              </a:lnSpc>
            </a:pPr>
            <a:r>
              <a:rPr lang="en-US" sz="1300" b="1" dirty="0">
                <a:solidFill>
                  <a:srgbClr val="000000"/>
                </a:solidFill>
                <a:latin typeface="Calibri"/>
                <a:ea typeface="ＭＳ Ｐゴシック"/>
              </a:rPr>
              <a:t>EtherCAT Terminals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107" name="Line 21"/>
          <p:cNvSpPr/>
          <p:nvPr/>
        </p:nvSpPr>
        <p:spPr>
          <a:xfrm>
            <a:off x="5448198" y="8320652"/>
            <a:ext cx="2520" cy="700056"/>
          </a:xfrm>
          <a:prstGeom prst="line">
            <a:avLst/>
          </a:prstGeom>
          <a:ln w="25560">
            <a:solidFill>
              <a:srgbClr val="000000"/>
            </a:solidFill>
            <a:round/>
          </a:ln>
        </p:spPr>
      </p:sp>
      <p:sp>
        <p:nvSpPr>
          <p:cNvPr id="108" name="CustomShape 22"/>
          <p:cNvSpPr/>
          <p:nvPr/>
        </p:nvSpPr>
        <p:spPr>
          <a:xfrm>
            <a:off x="6549942" y="7246124"/>
            <a:ext cx="423360" cy="1039752"/>
          </a:xfrm>
          <a:prstGeom prst="rect">
            <a:avLst/>
          </a:prstGeom>
          <a:solidFill>
            <a:srgbClr val="4F81BD"/>
          </a:solidFill>
          <a:ln w="9360">
            <a:solidFill>
              <a:srgbClr val="000000"/>
            </a:solidFill>
            <a:round/>
          </a:ln>
        </p:spPr>
        <p:txBody>
          <a:bodyPr lIns="125985" tIns="62993" rIns="125985" bIns="62993" anchor="ctr"/>
          <a:lstStyle/>
          <a:p>
            <a:pPr algn="ctr">
              <a:lnSpc>
                <a:spcPct val="100000"/>
              </a:lnSpc>
            </a:pPr>
            <a:endParaRPr dirty="0"/>
          </a:p>
        </p:txBody>
      </p:sp>
      <p:sp>
        <p:nvSpPr>
          <p:cNvPr id="109" name="Line 23"/>
          <p:cNvSpPr/>
          <p:nvPr/>
        </p:nvSpPr>
        <p:spPr>
          <a:xfrm>
            <a:off x="6346326" y="8290916"/>
            <a:ext cx="0" cy="213696"/>
          </a:xfrm>
          <a:prstGeom prst="line">
            <a:avLst/>
          </a:prstGeom>
          <a:ln w="25560">
            <a:solidFill>
              <a:srgbClr val="000000"/>
            </a:solidFill>
            <a:round/>
          </a:ln>
        </p:spPr>
      </p:sp>
      <p:pic>
        <p:nvPicPr>
          <p:cNvPr id="110" name="Picture 70"/>
          <p:cNvPicPr/>
          <p:nvPr/>
        </p:nvPicPr>
        <p:blipFill>
          <a:blip r:embed="rId4"/>
          <a:stretch>
            <a:fillRect/>
          </a:stretch>
        </p:blipFill>
        <p:spPr>
          <a:xfrm>
            <a:off x="5547486" y="8752580"/>
            <a:ext cx="733320" cy="255528"/>
          </a:xfrm>
          <a:prstGeom prst="rect">
            <a:avLst/>
          </a:prstGeom>
          <a:ln>
            <a:noFill/>
          </a:ln>
        </p:spPr>
      </p:pic>
      <p:sp>
        <p:nvSpPr>
          <p:cNvPr id="111" name="Line 24"/>
          <p:cNvSpPr/>
          <p:nvPr/>
        </p:nvSpPr>
        <p:spPr>
          <a:xfrm>
            <a:off x="5914902" y="8287388"/>
            <a:ext cx="0" cy="378000"/>
          </a:xfrm>
          <a:prstGeom prst="line">
            <a:avLst/>
          </a:prstGeom>
          <a:ln w="25560">
            <a:solidFill>
              <a:srgbClr val="000000"/>
            </a:solidFill>
            <a:round/>
          </a:ln>
        </p:spPr>
      </p:sp>
      <p:pic>
        <p:nvPicPr>
          <p:cNvPr id="112" name="Picture 72"/>
          <p:cNvPicPr/>
          <p:nvPr/>
        </p:nvPicPr>
        <p:blipFill>
          <a:blip r:embed="rId5"/>
          <a:stretch>
            <a:fillRect/>
          </a:stretch>
        </p:blipFill>
        <p:spPr>
          <a:xfrm>
            <a:off x="6032838" y="8552996"/>
            <a:ext cx="626472" cy="232344"/>
          </a:xfrm>
          <a:prstGeom prst="rect">
            <a:avLst/>
          </a:prstGeom>
          <a:ln>
            <a:noFill/>
          </a:ln>
        </p:spPr>
      </p:pic>
      <p:pic>
        <p:nvPicPr>
          <p:cNvPr id="113" name="Picture 73"/>
          <p:cNvPicPr/>
          <p:nvPr/>
        </p:nvPicPr>
        <p:blipFill>
          <a:blip r:embed="rId3"/>
          <a:stretch>
            <a:fillRect/>
          </a:stretch>
        </p:blipFill>
        <p:spPr>
          <a:xfrm>
            <a:off x="7728798" y="9033812"/>
            <a:ext cx="743904" cy="458136"/>
          </a:xfrm>
          <a:prstGeom prst="rect">
            <a:avLst/>
          </a:prstGeom>
          <a:ln>
            <a:noFill/>
          </a:ln>
        </p:spPr>
      </p:pic>
      <p:sp>
        <p:nvSpPr>
          <p:cNvPr id="114" name="CustomShape 25"/>
          <p:cNvSpPr/>
          <p:nvPr/>
        </p:nvSpPr>
        <p:spPr>
          <a:xfrm>
            <a:off x="7872942" y="6629228"/>
            <a:ext cx="1709568" cy="1629432"/>
          </a:xfrm>
          <a:prstGeom prst="rect">
            <a:avLst/>
          </a:prstGeom>
          <a:solidFill>
            <a:srgbClr val="D9D9D9"/>
          </a:solidFill>
          <a:ln w="12600">
            <a:solidFill>
              <a:srgbClr val="000000"/>
            </a:solidFill>
            <a:miter/>
          </a:ln>
        </p:spPr>
      </p:sp>
      <p:sp>
        <p:nvSpPr>
          <p:cNvPr id="115" name="CustomShape 26"/>
          <p:cNvSpPr/>
          <p:nvPr/>
        </p:nvSpPr>
        <p:spPr>
          <a:xfrm>
            <a:off x="7872942" y="7272332"/>
            <a:ext cx="423360" cy="1039752"/>
          </a:xfrm>
          <a:prstGeom prst="rect">
            <a:avLst/>
          </a:prstGeom>
          <a:solidFill>
            <a:srgbClr val="4F81BD"/>
          </a:solidFill>
          <a:ln w="9360">
            <a:solidFill>
              <a:srgbClr val="000000"/>
            </a:solidFill>
            <a:round/>
          </a:ln>
        </p:spPr>
        <p:txBody>
          <a:bodyPr lIns="125985" tIns="62993" rIns="125985" bIns="62993" anchor="ctr"/>
          <a:lstStyle/>
          <a:p>
            <a:pPr algn="ctr">
              <a:lnSpc>
                <a:spcPct val="100000"/>
              </a:lnSpc>
            </a:pPr>
            <a:endParaRPr dirty="0"/>
          </a:p>
        </p:txBody>
      </p:sp>
      <p:sp>
        <p:nvSpPr>
          <p:cNvPr id="116" name="CustomShape 27"/>
          <p:cNvSpPr/>
          <p:nvPr/>
        </p:nvSpPr>
        <p:spPr>
          <a:xfrm>
            <a:off x="8298318" y="7269308"/>
            <a:ext cx="423360" cy="1039752"/>
          </a:xfrm>
          <a:prstGeom prst="rect">
            <a:avLst/>
          </a:prstGeom>
          <a:solidFill>
            <a:srgbClr val="4F81BD"/>
          </a:solidFill>
          <a:ln w="9360">
            <a:solidFill>
              <a:srgbClr val="000000"/>
            </a:solidFill>
            <a:round/>
          </a:ln>
        </p:spPr>
        <p:txBody>
          <a:bodyPr lIns="125985" tIns="62993" rIns="125985" bIns="62993" anchor="ctr"/>
          <a:lstStyle/>
          <a:p>
            <a:pPr algn="ctr">
              <a:lnSpc>
                <a:spcPct val="100000"/>
              </a:lnSpc>
            </a:pPr>
            <a:endParaRPr dirty="0"/>
          </a:p>
        </p:txBody>
      </p:sp>
      <p:sp>
        <p:nvSpPr>
          <p:cNvPr id="117" name="CustomShape 28"/>
          <p:cNvSpPr/>
          <p:nvPr/>
        </p:nvSpPr>
        <p:spPr>
          <a:xfrm>
            <a:off x="8723190" y="7269308"/>
            <a:ext cx="423360" cy="1039752"/>
          </a:xfrm>
          <a:prstGeom prst="rect">
            <a:avLst/>
          </a:prstGeom>
          <a:solidFill>
            <a:srgbClr val="4F81BD"/>
          </a:solidFill>
          <a:ln w="9360">
            <a:solidFill>
              <a:srgbClr val="000000"/>
            </a:solidFill>
            <a:round/>
          </a:ln>
        </p:spPr>
        <p:txBody>
          <a:bodyPr lIns="125985" tIns="62993" rIns="125985" bIns="62993" anchor="ctr"/>
          <a:lstStyle/>
          <a:p>
            <a:pPr algn="ctr">
              <a:lnSpc>
                <a:spcPct val="100000"/>
              </a:lnSpc>
            </a:pPr>
            <a:endParaRPr dirty="0"/>
          </a:p>
        </p:txBody>
      </p:sp>
      <p:sp>
        <p:nvSpPr>
          <p:cNvPr id="118" name="CustomShape 29"/>
          <p:cNvSpPr/>
          <p:nvPr/>
        </p:nvSpPr>
        <p:spPr>
          <a:xfrm>
            <a:off x="8018850" y="6629228"/>
            <a:ext cx="1408680" cy="551880"/>
          </a:xfrm>
          <a:prstGeom prst="rect">
            <a:avLst/>
          </a:prstGeom>
          <a:noFill/>
          <a:ln>
            <a:noFill/>
          </a:ln>
        </p:spPr>
        <p:txBody>
          <a:bodyPr wrap="none" lIns="125985" tIns="62993" rIns="125985" bIns="62993"/>
          <a:lstStyle/>
          <a:p>
            <a:pPr>
              <a:lnSpc>
                <a:spcPct val="100000"/>
              </a:lnSpc>
            </a:pPr>
            <a:r>
              <a:rPr lang="en-US" sz="1300" b="1" dirty="0">
                <a:solidFill>
                  <a:srgbClr val="000000"/>
                </a:solidFill>
                <a:latin typeface="Calibri"/>
                <a:ea typeface="ＭＳ Ｐゴシック"/>
              </a:rPr>
              <a:t>EtherCAT Terminals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119" name="Line 30"/>
          <p:cNvSpPr/>
          <p:nvPr/>
        </p:nvSpPr>
        <p:spPr>
          <a:xfrm>
            <a:off x="8057910" y="8339804"/>
            <a:ext cx="2520" cy="700056"/>
          </a:xfrm>
          <a:prstGeom prst="line">
            <a:avLst/>
          </a:prstGeom>
          <a:ln w="25560">
            <a:solidFill>
              <a:srgbClr val="000000"/>
            </a:solidFill>
            <a:round/>
          </a:ln>
        </p:spPr>
      </p:sp>
      <p:sp>
        <p:nvSpPr>
          <p:cNvPr id="120" name="CustomShape 31"/>
          <p:cNvSpPr/>
          <p:nvPr/>
        </p:nvSpPr>
        <p:spPr>
          <a:xfrm>
            <a:off x="9159150" y="7265780"/>
            <a:ext cx="423360" cy="1039752"/>
          </a:xfrm>
          <a:prstGeom prst="rect">
            <a:avLst/>
          </a:prstGeom>
          <a:solidFill>
            <a:srgbClr val="4F81BD"/>
          </a:solidFill>
          <a:ln w="9360">
            <a:solidFill>
              <a:srgbClr val="000000"/>
            </a:solidFill>
            <a:round/>
          </a:ln>
        </p:spPr>
        <p:txBody>
          <a:bodyPr lIns="125985" tIns="62993" rIns="125985" bIns="62993" anchor="ctr"/>
          <a:lstStyle/>
          <a:p>
            <a:pPr algn="ctr">
              <a:lnSpc>
                <a:spcPct val="100000"/>
              </a:lnSpc>
            </a:pPr>
            <a:endParaRPr dirty="0"/>
          </a:p>
        </p:txBody>
      </p:sp>
      <p:sp>
        <p:nvSpPr>
          <p:cNvPr id="121" name="Line 32"/>
          <p:cNvSpPr/>
          <p:nvPr/>
        </p:nvSpPr>
        <p:spPr>
          <a:xfrm>
            <a:off x="8956038" y="8310572"/>
            <a:ext cx="0" cy="213192"/>
          </a:xfrm>
          <a:prstGeom prst="line">
            <a:avLst/>
          </a:prstGeom>
          <a:ln w="25560">
            <a:solidFill>
              <a:srgbClr val="000000"/>
            </a:solidFill>
            <a:round/>
          </a:ln>
        </p:spPr>
      </p:sp>
      <p:pic>
        <p:nvPicPr>
          <p:cNvPr id="122" name="Picture 82"/>
          <p:cNvPicPr/>
          <p:nvPr/>
        </p:nvPicPr>
        <p:blipFill>
          <a:blip r:embed="rId4"/>
          <a:stretch>
            <a:fillRect/>
          </a:stretch>
        </p:blipFill>
        <p:spPr>
          <a:xfrm>
            <a:off x="8157198" y="8771732"/>
            <a:ext cx="733320" cy="255528"/>
          </a:xfrm>
          <a:prstGeom prst="rect">
            <a:avLst/>
          </a:prstGeom>
          <a:ln>
            <a:noFill/>
          </a:ln>
        </p:spPr>
      </p:pic>
      <p:sp>
        <p:nvSpPr>
          <p:cNvPr id="123" name="Line 33"/>
          <p:cNvSpPr/>
          <p:nvPr/>
        </p:nvSpPr>
        <p:spPr>
          <a:xfrm>
            <a:off x="8524614" y="8306540"/>
            <a:ext cx="0" cy="378000"/>
          </a:xfrm>
          <a:prstGeom prst="line">
            <a:avLst/>
          </a:prstGeom>
          <a:ln w="25560">
            <a:solidFill>
              <a:srgbClr val="000000"/>
            </a:solidFill>
            <a:round/>
          </a:ln>
        </p:spPr>
      </p:sp>
      <p:pic>
        <p:nvPicPr>
          <p:cNvPr id="124" name="Picture 84"/>
          <p:cNvPicPr/>
          <p:nvPr/>
        </p:nvPicPr>
        <p:blipFill>
          <a:blip r:embed="rId5"/>
          <a:stretch>
            <a:fillRect/>
          </a:stretch>
        </p:blipFill>
        <p:spPr>
          <a:xfrm>
            <a:off x="8642046" y="8572148"/>
            <a:ext cx="626472" cy="232344"/>
          </a:xfrm>
          <a:prstGeom prst="rect">
            <a:avLst/>
          </a:prstGeom>
          <a:ln>
            <a:noFill/>
          </a:ln>
        </p:spPr>
      </p:pic>
      <p:sp>
        <p:nvSpPr>
          <p:cNvPr id="125" name="CustomShape 34"/>
          <p:cNvSpPr/>
          <p:nvPr/>
        </p:nvSpPr>
        <p:spPr>
          <a:xfrm>
            <a:off x="10370902" y="6623432"/>
            <a:ext cx="1709568" cy="648900"/>
          </a:xfrm>
          <a:prstGeom prst="rect">
            <a:avLst/>
          </a:prstGeom>
          <a:solidFill>
            <a:srgbClr val="D9D9D9"/>
          </a:solidFill>
          <a:ln w="12600">
            <a:solidFill>
              <a:srgbClr val="000000"/>
            </a:solidFill>
            <a:miter/>
          </a:ln>
        </p:spPr>
      </p:sp>
      <p:sp>
        <p:nvSpPr>
          <p:cNvPr id="126" name="CustomShape 35"/>
          <p:cNvSpPr/>
          <p:nvPr/>
        </p:nvSpPr>
        <p:spPr>
          <a:xfrm>
            <a:off x="10554222" y="6629228"/>
            <a:ext cx="1240344" cy="551880"/>
          </a:xfrm>
          <a:prstGeom prst="rect">
            <a:avLst/>
          </a:prstGeom>
          <a:noFill/>
          <a:ln>
            <a:noFill/>
          </a:ln>
        </p:spPr>
        <p:txBody>
          <a:bodyPr wrap="none" lIns="125985" tIns="62993" rIns="125985" bIns="62993"/>
          <a:lstStyle/>
          <a:p>
            <a:pPr>
              <a:lnSpc>
                <a:spcPct val="100000"/>
              </a:lnSpc>
            </a:pPr>
            <a:r>
              <a:rPr lang="en-US" sz="1300" b="1" dirty="0">
                <a:solidFill>
                  <a:srgbClr val="000000"/>
                </a:solidFill>
                <a:latin typeface="Calibri"/>
                <a:ea typeface="ＭＳ Ｐゴシック"/>
              </a:rPr>
              <a:t>EtherCAT Drive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pic>
        <p:nvPicPr>
          <p:cNvPr id="127" name="Picture 87"/>
          <p:cNvPicPr/>
          <p:nvPr/>
        </p:nvPicPr>
        <p:blipFill>
          <a:blip r:embed="rId3"/>
          <a:stretch>
            <a:fillRect/>
          </a:stretch>
        </p:blipFill>
        <p:spPr>
          <a:xfrm>
            <a:off x="10817814" y="7820684"/>
            <a:ext cx="743904" cy="458136"/>
          </a:xfrm>
          <a:prstGeom prst="rect">
            <a:avLst/>
          </a:prstGeom>
          <a:ln>
            <a:noFill/>
          </a:ln>
        </p:spPr>
      </p:pic>
      <p:sp>
        <p:nvSpPr>
          <p:cNvPr id="128" name="CustomShape 36"/>
          <p:cNvSpPr/>
          <p:nvPr/>
        </p:nvSpPr>
        <p:spPr>
          <a:xfrm>
            <a:off x="3927630" y="6538616"/>
            <a:ext cx="1191456" cy="422856"/>
          </a:xfrm>
          <a:prstGeom prst="rect">
            <a:avLst/>
          </a:prstGeom>
          <a:noFill/>
          <a:ln>
            <a:noFill/>
          </a:ln>
        </p:spPr>
        <p:txBody>
          <a:bodyPr wrap="none" lIns="125985" tIns="62993" rIns="125985" bIns="62993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Calibri"/>
                <a:ea typeface="ＭＳ Ｐゴシック"/>
              </a:rPr>
              <a:t>EtherCAT</a:t>
            </a:r>
            <a:endParaRPr dirty="0"/>
          </a:p>
        </p:txBody>
      </p:sp>
      <p:sp>
        <p:nvSpPr>
          <p:cNvPr id="131" name="CustomShape 39"/>
          <p:cNvSpPr/>
          <p:nvPr/>
        </p:nvSpPr>
        <p:spPr>
          <a:xfrm>
            <a:off x="918838" y="6624537"/>
            <a:ext cx="2738736" cy="717696"/>
          </a:xfrm>
          <a:prstGeom prst="rect">
            <a:avLst/>
          </a:prstGeom>
          <a:solidFill>
            <a:srgbClr val="D9D9D9"/>
          </a:solidFill>
          <a:ln w="12600">
            <a:solidFill>
              <a:srgbClr val="000000"/>
            </a:solidFill>
            <a:miter/>
          </a:ln>
        </p:spPr>
        <p:txBody>
          <a:bodyPr wrap="none" lIns="125985" tIns="62993" rIns="125985" bIns="62993"/>
          <a:lstStyle/>
          <a:p>
            <a:pPr algn="ctr">
              <a:lnSpc>
                <a:spcPct val="100000"/>
              </a:lnSpc>
            </a:pPr>
            <a:r>
              <a:rPr lang="en-US" sz="1400" b="1" dirty="0">
                <a:latin typeface="Calibri"/>
              </a:rPr>
              <a:t>Igh open source EtherCAT master</a:t>
            </a:r>
            <a:endParaRPr dirty="0"/>
          </a:p>
          <a:p>
            <a:pPr algn="ctr">
              <a:lnSpc>
                <a:spcPct val="100000"/>
              </a:lnSpc>
            </a:pPr>
            <a:r>
              <a:rPr lang="en-US" sz="1400" b="1" dirty="0">
                <a:latin typeface="Calibri"/>
              </a:rPr>
              <a:t> (www.etherlab.org) </a:t>
            </a:r>
            <a:endParaRPr dirty="0"/>
          </a:p>
        </p:txBody>
      </p:sp>
      <p:sp>
        <p:nvSpPr>
          <p:cNvPr id="132" name="CustomShape 40"/>
          <p:cNvSpPr/>
          <p:nvPr/>
        </p:nvSpPr>
        <p:spPr>
          <a:xfrm>
            <a:off x="2088442" y="5172767"/>
            <a:ext cx="1568627" cy="498456"/>
          </a:xfrm>
          <a:prstGeom prst="rect">
            <a:avLst/>
          </a:prstGeom>
          <a:solidFill>
            <a:srgbClr val="D9D9D9"/>
          </a:solidFill>
          <a:ln w="12600">
            <a:solidFill>
              <a:srgbClr val="000000"/>
            </a:solidFill>
            <a:miter/>
          </a:ln>
        </p:spPr>
        <p:txBody>
          <a:bodyPr wrap="none" lIns="125985" tIns="62993" rIns="125985" bIns="62993"/>
          <a:lstStyle/>
          <a:p>
            <a:pPr algn="ctr">
              <a:lnSpc>
                <a:spcPct val="100000"/>
              </a:lnSpc>
            </a:pPr>
            <a:r>
              <a:rPr lang="en-US" sz="1400" b="1" dirty="0">
                <a:solidFill>
                  <a:srgbClr val="000000"/>
                </a:solidFill>
                <a:latin typeface="Calibri"/>
                <a:ea typeface="ＭＳ Ｐゴシック"/>
              </a:rPr>
              <a:t>Motor model 3 </a:t>
            </a:r>
            <a:r>
              <a:rPr lang="en-US" sz="1400" b="1" dirty="0" err="1">
                <a:solidFill>
                  <a:srgbClr val="000000"/>
                </a:solidFill>
                <a:latin typeface="Calibri"/>
                <a:ea typeface="ＭＳ Ｐゴシック"/>
              </a:rPr>
              <a:t>drv</a:t>
            </a:r>
            <a:endParaRPr lang="en-US" sz="1400" b="1" dirty="0">
              <a:solidFill>
                <a:srgbClr val="000000"/>
              </a:solidFill>
              <a:latin typeface="Calibri"/>
              <a:ea typeface="ＭＳ Ｐゴシック"/>
            </a:endParaRPr>
          </a:p>
          <a:p>
            <a:pPr algn="ctr">
              <a:lnSpc>
                <a:spcPct val="100000"/>
              </a:lnSpc>
            </a:pPr>
            <a:r>
              <a:rPr lang="en-US" sz="1400" b="1" dirty="0">
                <a:solidFill>
                  <a:srgbClr val="000000"/>
                </a:solidFill>
                <a:latin typeface="Calibri"/>
                <a:ea typeface="ＭＳ Ｐゴシック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alibri"/>
                <a:ea typeface="ＭＳ Ｐゴシック"/>
              </a:rPr>
              <a:t>asyn</a:t>
            </a:r>
            <a:endParaRPr dirty="0"/>
          </a:p>
        </p:txBody>
      </p:sp>
      <p:grpSp>
        <p:nvGrpSpPr>
          <p:cNvPr id="3" name="Group 2"/>
          <p:cNvGrpSpPr/>
          <p:nvPr/>
        </p:nvGrpSpPr>
        <p:grpSpPr>
          <a:xfrm>
            <a:off x="5317232" y="7307841"/>
            <a:ext cx="1639139" cy="878452"/>
            <a:chOff x="2076332" y="5210802"/>
            <a:chExt cx="1170814" cy="627466"/>
          </a:xfrm>
        </p:grpSpPr>
        <p:sp>
          <p:nvSpPr>
            <p:cNvPr id="2" name="TextBox 1"/>
            <p:cNvSpPr txBox="1"/>
            <p:nvPr/>
          </p:nvSpPr>
          <p:spPr>
            <a:xfrm rot="16200000">
              <a:off x="1955101" y="5463812"/>
              <a:ext cx="495277" cy="252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0" dirty="0"/>
                <a:t>Drive</a:t>
              </a:r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 rot="16200000">
              <a:off x="2206345" y="5397365"/>
              <a:ext cx="625942" cy="252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0" dirty="0"/>
                <a:t>Analog</a:t>
              </a:r>
              <a:endParaRPr 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 rot="16200000">
              <a:off x="2539404" y="5429549"/>
              <a:ext cx="564622" cy="252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0" dirty="0"/>
                <a:t>Digital</a:t>
              </a:r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 rot="16200000">
              <a:off x="2847057" y="5438077"/>
              <a:ext cx="547362" cy="252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0" dirty="0"/>
                <a:t>XXXX</a:t>
              </a:r>
              <a:endParaRPr lang="en-US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929489" y="7307841"/>
            <a:ext cx="1639139" cy="878452"/>
            <a:chOff x="2076332" y="5210802"/>
            <a:chExt cx="1170814" cy="627466"/>
          </a:xfrm>
        </p:grpSpPr>
        <p:sp>
          <p:nvSpPr>
            <p:cNvPr id="55" name="TextBox 54"/>
            <p:cNvSpPr txBox="1"/>
            <p:nvPr/>
          </p:nvSpPr>
          <p:spPr>
            <a:xfrm rot="16200000">
              <a:off x="1955101" y="5463812"/>
              <a:ext cx="495277" cy="252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0" dirty="0"/>
                <a:t>Drive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 rot="16200000">
              <a:off x="2206345" y="5397365"/>
              <a:ext cx="625942" cy="252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0" dirty="0"/>
                <a:t>Analog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 rot="16200000">
              <a:off x="2539404" y="5429549"/>
              <a:ext cx="564622" cy="252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0" dirty="0"/>
                <a:t>Digital</a:t>
              </a:r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 rot="16200000">
              <a:off x="2847057" y="5438077"/>
              <a:ext cx="547362" cy="252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0" dirty="0"/>
                <a:t>XXXX</a:t>
              </a:r>
              <a:endParaRPr lang="en-US" dirty="0"/>
            </a:p>
          </p:txBody>
        </p:sp>
      </p:grpSp>
      <p:sp>
        <p:nvSpPr>
          <p:cNvPr id="97" name="Line 12"/>
          <p:cNvSpPr/>
          <p:nvPr/>
        </p:nvSpPr>
        <p:spPr>
          <a:xfrm flipV="1">
            <a:off x="3524506" y="4056051"/>
            <a:ext cx="0" cy="741693"/>
          </a:xfrm>
          <a:prstGeom prst="line">
            <a:avLst/>
          </a:prstGeom>
          <a:ln w="28440">
            <a:solidFill>
              <a:srgbClr val="E46C0A"/>
            </a:solidFill>
            <a:miter/>
          </a:ln>
        </p:spPr>
        <p:txBody>
          <a:bodyPr lIns="125985" tIns="62993" rIns="125985" bIns="62993" anchorCtr="1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61" name="Picture 5"/>
          <p:cNvPicPr/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652"/>
                    </a14:imgEffect>
                    <a14:imgEffect>
                      <a14:saturation sat="6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08345" y="2255919"/>
            <a:ext cx="4672125" cy="3564067"/>
          </a:xfrm>
          <a:prstGeom prst="rect">
            <a:avLst/>
          </a:prstGeom>
          <a:ln>
            <a:noFill/>
          </a:ln>
        </p:spPr>
      </p:pic>
      <p:pic>
        <p:nvPicPr>
          <p:cNvPr id="62" name="Picture 7"/>
          <p:cNvPicPr/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3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48217" y="2255920"/>
            <a:ext cx="1533567" cy="2044844"/>
          </a:xfrm>
          <a:prstGeom prst="rect">
            <a:avLst/>
          </a:prstGeom>
          <a:ln>
            <a:noFill/>
          </a:ln>
        </p:spPr>
      </p:pic>
      <p:cxnSp>
        <p:nvCxnSpPr>
          <p:cNvPr id="8" name="Straight Arrow Connector 7"/>
          <p:cNvCxnSpPr>
            <a:stCxn id="99" idx="3"/>
            <a:endCxn id="62" idx="1"/>
          </p:cNvCxnSpPr>
          <p:nvPr/>
        </p:nvCxnSpPr>
        <p:spPr>
          <a:xfrm>
            <a:off x="3657070" y="2907902"/>
            <a:ext cx="1591145" cy="3704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3927630" y="3733800"/>
            <a:ext cx="5499900" cy="14560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V="1">
            <a:off x="8599428" y="4038497"/>
            <a:ext cx="1641854" cy="26456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CustomShape 40">
            <a:extLst>
              <a:ext uri="{FF2B5EF4-FFF2-40B4-BE49-F238E27FC236}">
                <a16:creationId xmlns:a16="http://schemas.microsoft.com/office/drawing/2014/main" id="{9E81C5DE-54C2-5B43-B32B-33D87BE0E53D}"/>
              </a:ext>
            </a:extLst>
          </p:cNvPr>
          <p:cNvSpPr/>
          <p:nvPr/>
        </p:nvSpPr>
        <p:spPr>
          <a:xfrm>
            <a:off x="911775" y="5172767"/>
            <a:ext cx="1176667" cy="498456"/>
          </a:xfrm>
          <a:prstGeom prst="rect">
            <a:avLst/>
          </a:prstGeom>
          <a:solidFill>
            <a:srgbClr val="D9D9D9"/>
          </a:solidFill>
          <a:ln w="12600">
            <a:solidFill>
              <a:srgbClr val="000000"/>
            </a:solidFill>
            <a:miter/>
          </a:ln>
        </p:spPr>
        <p:txBody>
          <a:bodyPr wrap="none" lIns="125985" tIns="62993" rIns="125985" bIns="62993"/>
          <a:lstStyle/>
          <a:p>
            <a:pPr algn="ctr">
              <a:lnSpc>
                <a:spcPct val="100000"/>
              </a:lnSpc>
            </a:pPr>
            <a:r>
              <a:rPr lang="en-US" sz="1400" b="1" dirty="0" err="1">
                <a:solidFill>
                  <a:srgbClr val="000000"/>
                </a:solidFill>
                <a:latin typeface="Calibri"/>
                <a:ea typeface="ＭＳ Ｐゴシック"/>
              </a:rPr>
              <a:t>asynPortDriver</a:t>
            </a:r>
            <a:endParaRPr dirty="0"/>
          </a:p>
        </p:txBody>
      </p:sp>
      <p:sp>
        <p:nvSpPr>
          <p:cNvPr id="129" name="CustomShape 37"/>
          <p:cNvSpPr/>
          <p:nvPr/>
        </p:nvSpPr>
        <p:spPr>
          <a:xfrm>
            <a:off x="918334" y="5688296"/>
            <a:ext cx="2738736" cy="936242"/>
          </a:xfrm>
          <a:prstGeom prst="rect">
            <a:avLst/>
          </a:prstGeom>
          <a:solidFill>
            <a:srgbClr val="D9D9D9"/>
          </a:solidFill>
          <a:ln w="37973">
            <a:solidFill>
              <a:srgbClr val="00D400"/>
            </a:solidFill>
            <a:miter/>
          </a:ln>
        </p:spPr>
        <p:txBody>
          <a:bodyPr wrap="none" lIns="125985" tIns="62993" rIns="125985" bIns="62993"/>
          <a:lstStyle/>
          <a:p>
            <a:pPr algn="ctr">
              <a:lnSpc>
                <a:spcPct val="100000"/>
              </a:lnSpc>
            </a:pPr>
            <a:endParaRPr lang="en-US" sz="1400" b="1" dirty="0">
              <a:solidFill>
                <a:srgbClr val="000000"/>
              </a:solidFill>
              <a:latin typeface="Calibri"/>
              <a:ea typeface="ＭＳ Ｐゴシック"/>
            </a:endParaRPr>
          </a:p>
          <a:p>
            <a:pPr algn="ctr">
              <a:lnSpc>
                <a:spcPct val="100000"/>
              </a:lnSpc>
            </a:pPr>
            <a:r>
              <a:rPr lang="en-US" sz="1400" b="1" dirty="0">
                <a:solidFill>
                  <a:srgbClr val="000000"/>
                </a:solidFill>
                <a:latin typeface="Calibri"/>
                <a:ea typeface="ＭＳ Ｐゴシック"/>
              </a:rPr>
              <a:t>Motion, general control, DAQ </a:t>
            </a:r>
          </a:p>
          <a:p>
            <a:pPr algn="ctr">
              <a:lnSpc>
                <a:spcPct val="100000"/>
              </a:lnSpc>
            </a:pPr>
            <a:r>
              <a:rPr lang="en-US" sz="1400" b="1" dirty="0">
                <a:solidFill>
                  <a:srgbClr val="000000"/>
                </a:solidFill>
                <a:latin typeface="Calibri"/>
                <a:ea typeface="ＭＳ Ｐゴシック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latin typeface="Calibri"/>
                <a:ea typeface="ＭＳ Ｐゴシック"/>
              </a:rPr>
              <a:t>ecmc</a:t>
            </a:r>
            <a:r>
              <a:rPr lang="en-US" sz="1400" b="1" dirty="0">
                <a:solidFill>
                  <a:srgbClr val="000000"/>
                </a:solidFill>
                <a:latin typeface="Calibri"/>
                <a:ea typeface="ＭＳ Ｐゴシック"/>
              </a:rPr>
              <a:t>) </a:t>
            </a:r>
            <a:endParaRPr dirty="0"/>
          </a:p>
          <a:p>
            <a:pPr algn="ctr">
              <a:lnSpc>
                <a:spcPct val="100000"/>
              </a:lnSpc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7050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640083" y="634446"/>
            <a:ext cx="9993816" cy="1508699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 anchor="ctr"/>
          <a:lstStyle/>
          <a:p>
            <a:pPr>
              <a:lnSpc>
                <a:spcPct val="100000"/>
              </a:lnSpc>
            </a:pPr>
            <a:r>
              <a:rPr lang="en-US" sz="4431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431" dirty="0">
                <a:solidFill>
                  <a:srgbClr val="FFFFFF"/>
                </a:solidFill>
                <a:latin typeface="Calibri"/>
              </a:rPr>
              <a:t>: Architecture</a:t>
            </a:r>
            <a:endParaRPr sz="2994" dirty="0"/>
          </a:p>
        </p:txBody>
      </p:sp>
      <p:sp>
        <p:nvSpPr>
          <p:cNvPr id="134" name="CustomShape 2"/>
          <p:cNvSpPr/>
          <p:nvPr/>
        </p:nvSpPr>
        <p:spPr>
          <a:xfrm>
            <a:off x="9174312" y="8667205"/>
            <a:ext cx="2986200" cy="481186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 anchor="ctr"/>
          <a:lstStyle/>
          <a:p>
            <a:pPr algn="r">
              <a:lnSpc>
                <a:spcPct val="100000"/>
              </a:lnSpc>
            </a:pPr>
            <a:fld id="{04F10BCE-96E5-48FA-8250-8A3116841783}" type="slidenum">
              <a:rPr lang="en-US" sz="1677">
                <a:solidFill>
                  <a:srgbClr val="8B8B8B"/>
                </a:solidFill>
                <a:latin typeface="Calibri"/>
              </a:rPr>
              <a:t>5</a:t>
            </a:fld>
            <a:endParaRPr sz="2994"/>
          </a:p>
        </p:txBody>
      </p:sp>
      <p:sp>
        <p:nvSpPr>
          <p:cNvPr id="135" name="CustomShape 3"/>
          <p:cNvSpPr/>
          <p:nvPr/>
        </p:nvSpPr>
        <p:spPr>
          <a:xfrm>
            <a:off x="1491983" y="2143145"/>
            <a:ext cx="7966778" cy="7220988"/>
          </a:xfrm>
          <a:prstGeom prst="rect">
            <a:avLst/>
          </a:prstGeom>
          <a:solidFill>
            <a:srgbClr val="D9D9D9"/>
          </a:solidFill>
          <a:ln w="12600">
            <a:solidFill>
              <a:srgbClr val="000000"/>
            </a:solidFill>
            <a:miter/>
          </a:ln>
        </p:spPr>
        <p:txBody>
          <a:bodyPr wrap="none" lIns="122875" tIns="61439" rIns="122875" bIns="61439" anchor="ctr"/>
          <a:lstStyle/>
          <a:p>
            <a:pPr algn="ctr">
              <a:lnSpc>
                <a:spcPct val="100000"/>
              </a:lnSpc>
            </a:pPr>
            <a:endParaRPr sz="2994"/>
          </a:p>
          <a:p>
            <a:pPr algn="ctr">
              <a:lnSpc>
                <a:spcPct val="100000"/>
              </a:lnSpc>
            </a:pPr>
            <a:endParaRPr sz="2994"/>
          </a:p>
        </p:txBody>
      </p:sp>
      <p:sp>
        <p:nvSpPr>
          <p:cNvPr id="136" name="CustomShape 4"/>
          <p:cNvSpPr/>
          <p:nvPr/>
        </p:nvSpPr>
        <p:spPr>
          <a:xfrm>
            <a:off x="1675530" y="2074829"/>
            <a:ext cx="7226865" cy="362165"/>
          </a:xfrm>
          <a:prstGeom prst="rect">
            <a:avLst/>
          </a:prstGeom>
          <a:noFill/>
          <a:ln>
            <a:noFill/>
          </a:ln>
        </p:spPr>
        <p:txBody>
          <a:bodyPr lIns="122875" tIns="63894" rIns="122875" bIns="63894"/>
          <a:lstStyle/>
          <a:p>
            <a:pPr algn="ctr"/>
            <a:r>
              <a:rPr lang="en-US" sz="1916" dirty="0">
                <a:solidFill>
                  <a:srgbClr val="000000"/>
                </a:solidFill>
                <a:latin typeface="Calibri"/>
                <a:ea typeface="ＭＳ Ｐゴシック"/>
              </a:rPr>
              <a:t>Linux Controller</a:t>
            </a:r>
            <a:endParaRPr sz="1916" dirty="0">
              <a:solidFill>
                <a:srgbClr val="000000"/>
              </a:solidFill>
              <a:latin typeface="Calibri"/>
              <a:ea typeface="ＭＳ Ｐゴシック"/>
            </a:endParaRPr>
          </a:p>
        </p:txBody>
      </p:sp>
      <p:sp>
        <p:nvSpPr>
          <p:cNvPr id="21" name="CustomShape 5"/>
          <p:cNvSpPr/>
          <p:nvPr/>
        </p:nvSpPr>
        <p:spPr>
          <a:xfrm>
            <a:off x="1788371" y="2505310"/>
            <a:ext cx="7385941" cy="5841372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>
              <a:lnSpc>
                <a:spcPct val="100000"/>
              </a:lnSpc>
            </a:pPr>
            <a:endParaRPr sz="2994" dirty="0"/>
          </a:p>
          <a:p>
            <a:pPr>
              <a:lnSpc>
                <a:spcPct val="100000"/>
              </a:lnSpc>
            </a:pPr>
            <a:endParaRPr sz="2994" dirty="0"/>
          </a:p>
        </p:txBody>
      </p:sp>
      <p:sp>
        <p:nvSpPr>
          <p:cNvPr id="25" name="CustomShape 5"/>
          <p:cNvSpPr/>
          <p:nvPr/>
        </p:nvSpPr>
        <p:spPr>
          <a:xfrm>
            <a:off x="1795349" y="8471734"/>
            <a:ext cx="7378963" cy="353063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en-GB" sz="1916" dirty="0" err="1">
                <a:solidFill>
                  <a:srgbClr val="000000"/>
                </a:solidFill>
                <a:latin typeface="Calibri"/>
                <a:ea typeface="ＭＳ Ｐゴシック"/>
              </a:rPr>
              <a:t>EtherCAT</a:t>
            </a:r>
            <a:r>
              <a:rPr lang="en-GB" sz="1916" dirty="0">
                <a:solidFill>
                  <a:srgbClr val="000000"/>
                </a:solidFill>
                <a:latin typeface="Calibri"/>
                <a:ea typeface="ＭＳ Ｐゴシック"/>
              </a:rPr>
              <a:t> master / User space</a:t>
            </a:r>
            <a:endParaRPr sz="2994" dirty="0"/>
          </a:p>
          <a:p>
            <a:pPr algn="ctr">
              <a:lnSpc>
                <a:spcPct val="100000"/>
              </a:lnSpc>
            </a:pPr>
            <a:endParaRPr sz="2994" dirty="0"/>
          </a:p>
        </p:txBody>
      </p:sp>
      <p:sp>
        <p:nvSpPr>
          <p:cNvPr id="28" name="Line 6"/>
          <p:cNvSpPr/>
          <p:nvPr/>
        </p:nvSpPr>
        <p:spPr>
          <a:xfrm>
            <a:off x="8824924" y="8987096"/>
            <a:ext cx="1862535" cy="0"/>
          </a:xfrm>
          <a:prstGeom prst="line">
            <a:avLst/>
          </a:prstGeom>
          <a:ln w="60325">
            <a:solidFill>
              <a:srgbClr val="1DD315"/>
            </a:solidFill>
            <a:round/>
            <a:tailEnd type="triangle" w="lg" len="lg"/>
          </a:ln>
        </p:spPr>
      </p:sp>
      <p:sp>
        <p:nvSpPr>
          <p:cNvPr id="29" name="CustomShape 36"/>
          <p:cNvSpPr/>
          <p:nvPr/>
        </p:nvSpPr>
        <p:spPr>
          <a:xfrm>
            <a:off x="9664904" y="8539751"/>
            <a:ext cx="1191456" cy="398928"/>
          </a:xfrm>
          <a:prstGeom prst="rect">
            <a:avLst/>
          </a:prstGeom>
          <a:noFill/>
          <a:ln>
            <a:noFill/>
          </a:ln>
        </p:spPr>
        <p:txBody>
          <a:bodyPr wrap="none" lIns="122875" tIns="61439" rIns="122875" bIns="61439"/>
          <a:lstStyle/>
          <a:p>
            <a:pPr>
              <a:lnSpc>
                <a:spcPct val="100000"/>
              </a:lnSpc>
            </a:pPr>
            <a:r>
              <a:rPr lang="en-US" sz="1916" b="1" dirty="0">
                <a:solidFill>
                  <a:srgbClr val="000000"/>
                </a:solidFill>
                <a:latin typeface="Calibri"/>
                <a:ea typeface="ＭＳ Ｐゴシック"/>
              </a:rPr>
              <a:t>EtherCAT</a:t>
            </a:r>
            <a:endParaRPr sz="2994" dirty="0"/>
          </a:p>
        </p:txBody>
      </p:sp>
      <p:sp>
        <p:nvSpPr>
          <p:cNvPr id="34" name="CustomShape 7"/>
          <p:cNvSpPr/>
          <p:nvPr/>
        </p:nvSpPr>
        <p:spPr>
          <a:xfrm>
            <a:off x="2019882" y="2671855"/>
            <a:ext cx="2316319" cy="77451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/>
            <a:r>
              <a:rPr lang="en-US" sz="1916" dirty="0" err="1">
                <a:solidFill>
                  <a:srgbClr val="000000"/>
                </a:solidFill>
                <a:latin typeface="Calibri"/>
                <a:ea typeface="ＭＳ Ｐゴシック"/>
              </a:rPr>
              <a:t>Iocsh</a:t>
            </a:r>
            <a:r>
              <a:rPr lang="en-US" sz="1916" dirty="0">
                <a:solidFill>
                  <a:srgbClr val="000000"/>
                </a:solidFill>
                <a:latin typeface="Calibri"/>
                <a:ea typeface="ＭＳ Ｐゴシック"/>
              </a:rPr>
              <a:t> conf. </a:t>
            </a:r>
            <a:r>
              <a:rPr lang="en-US" sz="1916" dirty="0" err="1">
                <a:solidFill>
                  <a:srgbClr val="000000"/>
                </a:solidFill>
                <a:latin typeface="Calibri"/>
                <a:ea typeface="ＭＳ Ｐゴシック"/>
              </a:rPr>
              <a:t>cmd</a:t>
            </a:r>
            <a:r>
              <a:rPr lang="en-US" sz="1916" dirty="0">
                <a:solidFill>
                  <a:srgbClr val="000000"/>
                </a:solidFill>
                <a:latin typeface="Calibri"/>
                <a:ea typeface="ＭＳ Ｐゴシック"/>
              </a:rPr>
              <a:t>:</a:t>
            </a:r>
          </a:p>
          <a:p>
            <a:pPr algn="ctr"/>
            <a:r>
              <a:rPr lang="en-US" sz="1916" dirty="0">
                <a:solidFill>
                  <a:srgbClr val="000000"/>
                </a:solidFill>
                <a:latin typeface="Calibri"/>
                <a:ea typeface="ＭＳ Ｐゴシック"/>
              </a:rPr>
              <a:t>“</a:t>
            </a:r>
            <a:r>
              <a:rPr lang="en-US" sz="1916" dirty="0" err="1">
                <a:solidFill>
                  <a:srgbClr val="000000"/>
                </a:solidFill>
                <a:latin typeface="Calibri"/>
                <a:ea typeface="ＭＳ Ｐゴシック"/>
              </a:rPr>
              <a:t>ecmcConfigOrDie</a:t>
            </a:r>
            <a:r>
              <a:rPr lang="en-US" sz="1916" dirty="0">
                <a:solidFill>
                  <a:srgbClr val="000000"/>
                </a:solidFill>
                <a:latin typeface="Calibri"/>
                <a:ea typeface="ＭＳ Ｐゴシック"/>
              </a:rPr>
              <a:t>()”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5D5CBCE-1BFF-D440-9B81-9A9A6B58131A}"/>
              </a:ext>
            </a:extLst>
          </p:cNvPr>
          <p:cNvGrpSpPr/>
          <p:nvPr/>
        </p:nvGrpSpPr>
        <p:grpSpPr>
          <a:xfrm>
            <a:off x="2019882" y="6101401"/>
            <a:ext cx="6809484" cy="2062310"/>
            <a:chOff x="2944116" y="5887614"/>
            <a:chExt cx="6809484" cy="2062310"/>
          </a:xfrm>
        </p:grpSpPr>
        <p:sp>
          <p:nvSpPr>
            <p:cNvPr id="137" name="CustomShape 5"/>
            <p:cNvSpPr/>
            <p:nvPr/>
          </p:nvSpPr>
          <p:spPr>
            <a:xfrm>
              <a:off x="2944116" y="5887614"/>
              <a:ext cx="6809484" cy="206231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sv-SE" sz="1916" dirty="0" err="1">
                  <a:solidFill>
                    <a:srgbClr val="000000"/>
                  </a:solidFill>
                  <a:latin typeface="Calibri"/>
                  <a:ea typeface="ＭＳ Ｐゴシック"/>
                </a:rPr>
                <a:t>ecmc</a:t>
              </a:r>
              <a:r>
                <a:rPr lang="sv-SE" sz="1916" dirty="0">
                  <a:solidFill>
                    <a:srgbClr val="000000"/>
                  </a:solidFill>
                  <a:latin typeface="Calibri"/>
                  <a:ea typeface="ＭＳ Ｐゴシック"/>
                </a:rPr>
                <a:t> </a:t>
              </a:r>
              <a:r>
                <a:rPr lang="sv-SE" sz="1916" dirty="0" err="1">
                  <a:solidFill>
                    <a:srgbClr val="000000"/>
                  </a:solidFill>
                  <a:latin typeface="Calibri"/>
                  <a:ea typeface="ＭＳ Ｐゴシック"/>
                </a:rPr>
                <a:t>Core</a:t>
              </a:r>
              <a:endParaRPr sz="2994" dirty="0"/>
            </a:p>
            <a:p>
              <a:pPr>
                <a:lnSpc>
                  <a:spcPct val="100000"/>
                </a:lnSpc>
              </a:pPr>
              <a:endParaRPr sz="2994" dirty="0"/>
            </a:p>
          </p:txBody>
        </p:sp>
        <p:sp>
          <p:nvSpPr>
            <p:cNvPr id="142" name="CustomShape 10"/>
            <p:cNvSpPr/>
            <p:nvPr/>
          </p:nvSpPr>
          <p:spPr>
            <a:xfrm>
              <a:off x="3072011" y="6352832"/>
              <a:ext cx="6538117" cy="1350415"/>
            </a:xfrm>
            <a:prstGeom prst="rect">
              <a:avLst/>
            </a:prstGeom>
            <a:solidFill>
              <a:srgbClr val="95B3D7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i="1" dirty="0">
                  <a:solidFill>
                    <a:srgbClr val="000000"/>
                  </a:solidFill>
                  <a:latin typeface="Calibri"/>
                  <a:ea typeface="ＭＳ Ｐゴシック"/>
                </a:rPr>
                <a:t>Real Time Thread  (1kHz)</a:t>
              </a:r>
              <a:endParaRPr sz="2994" i="1" dirty="0"/>
            </a:p>
          </p:txBody>
        </p:sp>
        <p:sp>
          <p:nvSpPr>
            <p:cNvPr id="143" name="CustomShape 11"/>
            <p:cNvSpPr/>
            <p:nvPr/>
          </p:nvSpPr>
          <p:spPr>
            <a:xfrm>
              <a:off x="3340640" y="6679618"/>
              <a:ext cx="875760" cy="351430"/>
            </a:xfrm>
            <a:prstGeom prst="rect">
              <a:avLst/>
            </a:prstGeom>
            <a:solidFill>
              <a:srgbClr val="00B0F0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>
                  <a:solidFill>
                    <a:srgbClr val="000000"/>
                  </a:solidFill>
                  <a:latin typeface="Calibri"/>
                  <a:ea typeface="ＭＳ Ｐゴシック"/>
                </a:rPr>
                <a:t>Axis 1</a:t>
              </a:r>
              <a:endParaRPr sz="2994" dirty="0"/>
            </a:p>
          </p:txBody>
        </p:sp>
        <p:sp>
          <p:nvSpPr>
            <p:cNvPr id="37" name="CustomShape 11"/>
            <p:cNvSpPr/>
            <p:nvPr/>
          </p:nvSpPr>
          <p:spPr>
            <a:xfrm>
              <a:off x="4486864" y="6679618"/>
              <a:ext cx="875760" cy="351430"/>
            </a:xfrm>
            <a:prstGeom prst="rect">
              <a:avLst/>
            </a:prstGeom>
            <a:solidFill>
              <a:srgbClr val="00B0F0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>
                  <a:solidFill>
                    <a:srgbClr val="000000"/>
                  </a:solidFill>
                  <a:latin typeface="Calibri"/>
                  <a:ea typeface="ＭＳ Ｐゴシック"/>
                </a:rPr>
                <a:t>Axis 2</a:t>
              </a:r>
              <a:endParaRPr sz="2994"/>
            </a:p>
          </p:txBody>
        </p:sp>
        <p:sp>
          <p:nvSpPr>
            <p:cNvPr id="38" name="CustomShape 11"/>
            <p:cNvSpPr/>
            <p:nvPr/>
          </p:nvSpPr>
          <p:spPr>
            <a:xfrm>
              <a:off x="6779312" y="6679618"/>
              <a:ext cx="875760" cy="351430"/>
            </a:xfrm>
            <a:prstGeom prst="rect">
              <a:avLst/>
            </a:prstGeom>
            <a:solidFill>
              <a:schemeClr val="accent6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>
                  <a:solidFill>
                    <a:srgbClr val="000000"/>
                  </a:solidFill>
                  <a:latin typeface="Calibri"/>
                  <a:ea typeface="ＭＳ Ｐゴシック"/>
                </a:rPr>
                <a:t>PLC 1</a:t>
              </a:r>
              <a:endParaRPr sz="2994" dirty="0"/>
            </a:p>
          </p:txBody>
        </p:sp>
        <p:sp>
          <p:nvSpPr>
            <p:cNvPr id="39" name="CustomShape 11"/>
            <p:cNvSpPr/>
            <p:nvPr/>
          </p:nvSpPr>
          <p:spPr>
            <a:xfrm>
              <a:off x="5633088" y="6679618"/>
              <a:ext cx="875760" cy="351430"/>
            </a:xfrm>
            <a:prstGeom prst="rect">
              <a:avLst/>
            </a:prstGeom>
            <a:solidFill>
              <a:srgbClr val="00B0F0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>
                  <a:solidFill>
                    <a:srgbClr val="000000"/>
                  </a:solidFill>
                  <a:latin typeface="Calibri"/>
                  <a:ea typeface="ＭＳ Ｐゴシック"/>
                </a:rPr>
                <a:t>Axis n</a:t>
              </a:r>
              <a:endParaRPr sz="2994" dirty="0"/>
            </a:p>
          </p:txBody>
        </p:sp>
        <p:sp>
          <p:nvSpPr>
            <p:cNvPr id="40" name="CustomShape 19"/>
            <p:cNvSpPr/>
            <p:nvPr/>
          </p:nvSpPr>
          <p:spPr>
            <a:xfrm>
              <a:off x="3340640" y="7228984"/>
              <a:ext cx="6087060" cy="336433"/>
            </a:xfrm>
            <a:prstGeom prst="rect">
              <a:avLst/>
            </a:prstGeom>
            <a:solidFill>
              <a:srgbClr val="C0C0C0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>
                  <a:solidFill>
                    <a:srgbClr val="000000"/>
                  </a:solidFill>
                  <a:latin typeface="Calibri"/>
                  <a:ea typeface="ＭＳ Ｐゴシック"/>
                </a:rPr>
                <a:t>EtherCAT process image</a:t>
              </a:r>
              <a:endParaRPr sz="2994" dirty="0"/>
            </a:p>
          </p:txBody>
        </p:sp>
        <p:sp>
          <p:nvSpPr>
            <p:cNvPr id="41" name="Line 9"/>
            <p:cNvSpPr/>
            <p:nvPr/>
          </p:nvSpPr>
          <p:spPr>
            <a:xfrm flipH="1">
              <a:off x="3801124" y="6899807"/>
              <a:ext cx="0" cy="454558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  <a:round/>
              <a:headEnd type="triangle"/>
              <a:tailEnd type="triangle"/>
            </a:ln>
          </p:spPr>
          <p:txBody>
            <a:bodyPr lIns="89183" tIns="44592" rIns="89183" bIns="44592"/>
            <a:lstStyle/>
            <a:p>
              <a:endParaRPr lang="en-US" sz="2994"/>
            </a:p>
          </p:txBody>
        </p:sp>
        <p:sp>
          <p:nvSpPr>
            <p:cNvPr id="141" name="Line 9"/>
            <p:cNvSpPr/>
            <p:nvPr/>
          </p:nvSpPr>
          <p:spPr>
            <a:xfrm flipH="1">
              <a:off x="4893324" y="6899807"/>
              <a:ext cx="0" cy="454558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  <a:round/>
              <a:headEnd type="triangle"/>
              <a:tailEnd type="triangle"/>
            </a:ln>
          </p:spPr>
          <p:txBody>
            <a:bodyPr lIns="89183" tIns="44592" rIns="89183" bIns="44592"/>
            <a:lstStyle/>
            <a:p>
              <a:endParaRPr lang="en-US" sz="2994"/>
            </a:p>
          </p:txBody>
        </p:sp>
        <p:sp>
          <p:nvSpPr>
            <p:cNvPr id="42" name="Line 9"/>
            <p:cNvSpPr/>
            <p:nvPr/>
          </p:nvSpPr>
          <p:spPr>
            <a:xfrm flipH="1">
              <a:off x="6036323" y="6899807"/>
              <a:ext cx="0" cy="454558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  <a:round/>
              <a:headEnd type="triangle"/>
              <a:tailEnd type="triangle"/>
            </a:ln>
          </p:spPr>
          <p:txBody>
            <a:bodyPr lIns="89183" tIns="44592" rIns="89183" bIns="44592"/>
            <a:lstStyle/>
            <a:p>
              <a:endParaRPr lang="en-US" sz="2994"/>
            </a:p>
          </p:txBody>
        </p:sp>
        <p:sp>
          <p:nvSpPr>
            <p:cNvPr id="43" name="Line 9"/>
            <p:cNvSpPr/>
            <p:nvPr/>
          </p:nvSpPr>
          <p:spPr>
            <a:xfrm flipH="1">
              <a:off x="7192024" y="6899807"/>
              <a:ext cx="0" cy="454558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  <a:round/>
              <a:headEnd type="triangle"/>
              <a:tailEnd type="triangle"/>
            </a:ln>
          </p:spPr>
          <p:txBody>
            <a:bodyPr lIns="89183" tIns="44592" rIns="89183" bIns="44592"/>
            <a:lstStyle/>
            <a:p>
              <a:endParaRPr lang="en-US" sz="2994"/>
            </a:p>
          </p:txBody>
        </p:sp>
        <p:sp>
          <p:nvSpPr>
            <p:cNvPr id="47" name="CustomShape 11"/>
            <p:cNvSpPr/>
            <p:nvPr/>
          </p:nvSpPr>
          <p:spPr>
            <a:xfrm>
              <a:off x="7949876" y="6679618"/>
              <a:ext cx="875760" cy="351430"/>
            </a:xfrm>
            <a:prstGeom prst="rect">
              <a:avLst/>
            </a:prstGeom>
            <a:solidFill>
              <a:schemeClr val="accent6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>
                  <a:solidFill>
                    <a:srgbClr val="000000"/>
                  </a:solidFill>
                  <a:latin typeface="Calibri"/>
                  <a:ea typeface="ＭＳ Ｐゴシック"/>
                </a:rPr>
                <a:t>PLC n</a:t>
              </a:r>
              <a:endParaRPr sz="2994" dirty="0"/>
            </a:p>
          </p:txBody>
        </p:sp>
        <p:sp>
          <p:nvSpPr>
            <p:cNvPr id="48" name="Line 9"/>
            <p:cNvSpPr/>
            <p:nvPr/>
          </p:nvSpPr>
          <p:spPr>
            <a:xfrm flipH="1">
              <a:off x="8317504" y="6899807"/>
              <a:ext cx="0" cy="454558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  <a:round/>
              <a:headEnd type="triangle"/>
              <a:tailEnd type="triangle"/>
            </a:ln>
          </p:spPr>
          <p:txBody>
            <a:bodyPr lIns="89183" tIns="44592" rIns="89183" bIns="44592"/>
            <a:lstStyle/>
            <a:p>
              <a:endParaRPr lang="en-US" sz="2994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6581869-171D-F946-899F-D44AFF37C192}"/>
              </a:ext>
            </a:extLst>
          </p:cNvPr>
          <p:cNvGrpSpPr/>
          <p:nvPr/>
        </p:nvGrpSpPr>
        <p:grpSpPr>
          <a:xfrm>
            <a:off x="2019882" y="3901345"/>
            <a:ext cx="6483584" cy="2034059"/>
            <a:chOff x="-1884740" y="942296"/>
            <a:chExt cx="6483584" cy="1960386"/>
          </a:xfrm>
        </p:grpSpPr>
        <p:sp>
          <p:nvSpPr>
            <p:cNvPr id="45" name="CustomShape 5">
              <a:extLst>
                <a:ext uri="{FF2B5EF4-FFF2-40B4-BE49-F238E27FC236}">
                  <a16:creationId xmlns:a16="http://schemas.microsoft.com/office/drawing/2014/main" id="{735931B4-8A0A-4149-9652-3BD91A48B3FA}"/>
                </a:ext>
              </a:extLst>
            </p:cNvPr>
            <p:cNvSpPr/>
            <p:nvPr/>
          </p:nvSpPr>
          <p:spPr>
            <a:xfrm>
              <a:off x="-1884740" y="942296"/>
              <a:ext cx="6483584" cy="196038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>
                <a:lnSpc>
                  <a:spcPct val="100000"/>
                </a:lnSpc>
              </a:pPr>
              <a:endParaRPr sz="2994" dirty="0"/>
            </a:p>
          </p:txBody>
        </p:sp>
        <p:sp>
          <p:nvSpPr>
            <p:cNvPr id="49" name="CustomShape 10">
              <a:extLst>
                <a:ext uri="{FF2B5EF4-FFF2-40B4-BE49-F238E27FC236}">
                  <a16:creationId xmlns:a16="http://schemas.microsoft.com/office/drawing/2014/main" id="{AE17F945-F252-6E46-BFF4-2321409F6E42}"/>
                </a:ext>
              </a:extLst>
            </p:cNvPr>
            <p:cNvSpPr/>
            <p:nvPr/>
          </p:nvSpPr>
          <p:spPr>
            <a:xfrm>
              <a:off x="-1766753" y="1362913"/>
              <a:ext cx="6201914" cy="828028"/>
            </a:xfrm>
            <a:prstGeom prst="rect">
              <a:avLst/>
            </a:prstGeom>
            <a:solidFill>
              <a:srgbClr val="95B3D7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i="1" dirty="0">
                  <a:solidFill>
                    <a:srgbClr val="000000"/>
                  </a:solidFill>
                  <a:latin typeface="Calibri"/>
                  <a:ea typeface="ＭＳ Ｐゴシック"/>
                </a:rPr>
                <a:t>Interfaces</a:t>
              </a:r>
              <a:endParaRPr sz="2994" i="1" dirty="0"/>
            </a:p>
          </p:txBody>
        </p:sp>
        <p:sp>
          <p:nvSpPr>
            <p:cNvPr id="50" name="CustomShape 11">
              <a:extLst>
                <a:ext uri="{FF2B5EF4-FFF2-40B4-BE49-F238E27FC236}">
                  <a16:creationId xmlns:a16="http://schemas.microsoft.com/office/drawing/2014/main" id="{6A7A020B-A2E3-7548-B87D-93DB8671B9B2}"/>
                </a:ext>
              </a:extLst>
            </p:cNvPr>
            <p:cNvSpPr/>
            <p:nvPr/>
          </p:nvSpPr>
          <p:spPr>
            <a:xfrm>
              <a:off x="-1498088" y="1683751"/>
              <a:ext cx="1454650" cy="409699"/>
            </a:xfrm>
            <a:prstGeom prst="rect">
              <a:avLst/>
            </a:prstGeom>
            <a:solidFill>
              <a:srgbClr val="C0C0C0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 err="1">
                  <a:solidFill>
                    <a:srgbClr val="000000"/>
                  </a:solidFill>
                  <a:latin typeface="Calibri"/>
                  <a:ea typeface="ＭＳ Ｐゴシック"/>
                </a:rPr>
                <a:t>asynoctet</a:t>
              </a:r>
              <a:endParaRPr sz="2994" dirty="0"/>
            </a:p>
          </p:txBody>
        </p:sp>
        <p:sp>
          <p:nvSpPr>
            <p:cNvPr id="53" name="CustomShape 11">
              <a:extLst>
                <a:ext uri="{FF2B5EF4-FFF2-40B4-BE49-F238E27FC236}">
                  <a16:creationId xmlns:a16="http://schemas.microsoft.com/office/drawing/2014/main" id="{D68B2B9D-857A-0848-A956-C5E074F8D706}"/>
                </a:ext>
              </a:extLst>
            </p:cNvPr>
            <p:cNvSpPr/>
            <p:nvPr/>
          </p:nvSpPr>
          <p:spPr>
            <a:xfrm>
              <a:off x="1384341" y="1683354"/>
              <a:ext cx="1454650" cy="411228"/>
            </a:xfrm>
            <a:prstGeom prst="rect">
              <a:avLst/>
            </a:prstGeom>
            <a:solidFill>
              <a:srgbClr val="C0C0C0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>
                  <a:solidFill>
                    <a:srgbClr val="000000"/>
                  </a:solidFill>
                  <a:latin typeface="Calibri"/>
                  <a:ea typeface="ＭＳ Ｐゴシック"/>
                </a:rPr>
                <a:t>asynfloat64</a:t>
              </a:r>
              <a:endParaRPr sz="2994" dirty="0"/>
            </a:p>
          </p:txBody>
        </p:sp>
        <p:sp>
          <p:nvSpPr>
            <p:cNvPr id="54" name="CustomShape 11">
              <a:extLst>
                <a:ext uri="{FF2B5EF4-FFF2-40B4-BE49-F238E27FC236}">
                  <a16:creationId xmlns:a16="http://schemas.microsoft.com/office/drawing/2014/main" id="{2ADFE4E3-1A36-BB45-8AAF-50DEA92C6D29}"/>
                </a:ext>
              </a:extLst>
            </p:cNvPr>
            <p:cNvSpPr/>
            <p:nvPr/>
          </p:nvSpPr>
          <p:spPr>
            <a:xfrm>
              <a:off x="2838991" y="1683354"/>
              <a:ext cx="1454650" cy="411228"/>
            </a:xfrm>
            <a:prstGeom prst="rect">
              <a:avLst/>
            </a:prstGeom>
            <a:solidFill>
              <a:srgbClr val="C0C0C0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 err="1">
                  <a:solidFill>
                    <a:srgbClr val="000000"/>
                  </a:solidFill>
                  <a:latin typeface="Calibri"/>
                  <a:ea typeface="ＭＳ Ｐゴシック"/>
                </a:rPr>
                <a:t>asynarrayxxx</a:t>
              </a:r>
              <a:endParaRPr sz="2994" dirty="0"/>
            </a:p>
          </p:txBody>
        </p:sp>
        <p:sp>
          <p:nvSpPr>
            <p:cNvPr id="55" name="CustomShape 11">
              <a:extLst>
                <a:ext uri="{FF2B5EF4-FFF2-40B4-BE49-F238E27FC236}">
                  <a16:creationId xmlns:a16="http://schemas.microsoft.com/office/drawing/2014/main" id="{370A93B2-4222-1540-A5BF-494FFFDE9F6F}"/>
                </a:ext>
              </a:extLst>
            </p:cNvPr>
            <p:cNvSpPr/>
            <p:nvPr/>
          </p:nvSpPr>
          <p:spPr>
            <a:xfrm>
              <a:off x="-70309" y="1683354"/>
              <a:ext cx="1454650" cy="411228"/>
            </a:xfrm>
            <a:prstGeom prst="rect">
              <a:avLst/>
            </a:prstGeom>
            <a:solidFill>
              <a:srgbClr val="C0C0C0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>
                  <a:solidFill>
                    <a:srgbClr val="000000"/>
                  </a:solidFill>
                  <a:latin typeface="Calibri"/>
                  <a:ea typeface="ＭＳ Ｐゴシック"/>
                </a:rPr>
                <a:t>asynint32</a:t>
              </a:r>
              <a:endParaRPr sz="2994" dirty="0"/>
            </a:p>
          </p:txBody>
        </p:sp>
        <p:sp>
          <p:nvSpPr>
            <p:cNvPr id="57" name="CustomShape 11">
              <a:extLst>
                <a:ext uri="{FF2B5EF4-FFF2-40B4-BE49-F238E27FC236}">
                  <a16:creationId xmlns:a16="http://schemas.microsoft.com/office/drawing/2014/main" id="{3DF03C0E-7938-E845-B205-362BABB9D635}"/>
                </a:ext>
              </a:extLst>
            </p:cNvPr>
            <p:cNvSpPr/>
            <p:nvPr/>
          </p:nvSpPr>
          <p:spPr>
            <a:xfrm>
              <a:off x="-1498087" y="2340379"/>
              <a:ext cx="1929666" cy="409699"/>
            </a:xfrm>
            <a:prstGeom prst="rect">
              <a:avLst/>
            </a:prstGeom>
            <a:solidFill>
              <a:srgbClr val="C0C0C0"/>
            </a:solidFill>
            <a:ln w="25560">
              <a:solidFill>
                <a:srgbClr val="000000"/>
              </a:solidFill>
              <a:miter/>
            </a:ln>
          </p:spPr>
          <p:txBody>
            <a:bodyPr lIns="122875" tIns="63894" rIns="122875" bIns="63894"/>
            <a:lstStyle/>
            <a:p>
              <a:pPr algn="ctr">
                <a:lnSpc>
                  <a:spcPct val="100000"/>
                </a:lnSpc>
              </a:pPr>
              <a:r>
                <a:rPr lang="en-US" sz="1677" dirty="0">
                  <a:solidFill>
                    <a:srgbClr val="000000"/>
                  </a:solidFill>
                  <a:latin typeface="Calibri"/>
                  <a:ea typeface="ＭＳ Ｐゴシック"/>
                </a:rPr>
                <a:t>command parser</a:t>
              </a:r>
              <a:endParaRPr sz="2994" dirty="0"/>
            </a:p>
          </p:txBody>
        </p:sp>
      </p:grpSp>
      <p:sp>
        <p:nvSpPr>
          <p:cNvPr id="58" name="CustomShape 5">
            <a:extLst>
              <a:ext uri="{FF2B5EF4-FFF2-40B4-BE49-F238E27FC236}">
                <a16:creationId xmlns:a16="http://schemas.microsoft.com/office/drawing/2014/main" id="{BA89A71D-EAEC-8942-A197-8F0E9907BD4D}"/>
              </a:ext>
            </a:extLst>
          </p:cNvPr>
          <p:cNvSpPr/>
          <p:nvPr/>
        </p:nvSpPr>
        <p:spPr>
          <a:xfrm>
            <a:off x="1795349" y="8826076"/>
            <a:ext cx="7378963" cy="370732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>
              <a:lnSpc>
                <a:spcPct val="100000"/>
              </a:lnSpc>
            </a:pPr>
            <a:r>
              <a:rPr lang="sv-SE" sz="1916" dirty="0" err="1">
                <a:solidFill>
                  <a:srgbClr val="000000"/>
                </a:solidFill>
                <a:latin typeface="Calibri"/>
                <a:ea typeface="ＭＳ Ｐゴシック"/>
              </a:rPr>
              <a:t>Kernel</a:t>
            </a:r>
            <a:endParaRPr sz="2994" dirty="0"/>
          </a:p>
          <a:p>
            <a:pPr algn="ctr">
              <a:lnSpc>
                <a:spcPct val="100000"/>
              </a:lnSpc>
            </a:pPr>
            <a:endParaRPr sz="2994" dirty="0"/>
          </a:p>
        </p:txBody>
      </p:sp>
      <p:sp>
        <p:nvSpPr>
          <p:cNvPr id="59" name="CustomShape 7">
            <a:extLst>
              <a:ext uri="{FF2B5EF4-FFF2-40B4-BE49-F238E27FC236}">
                <a16:creationId xmlns:a16="http://schemas.microsoft.com/office/drawing/2014/main" id="{C497C4D9-10FA-0945-9298-562449B0B254}"/>
              </a:ext>
            </a:extLst>
          </p:cNvPr>
          <p:cNvSpPr/>
          <p:nvPr/>
        </p:nvSpPr>
        <p:spPr>
          <a:xfrm>
            <a:off x="6588715" y="2674424"/>
            <a:ext cx="2335296" cy="37850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/>
            <a:r>
              <a:rPr lang="en-US" sz="1916" dirty="0">
                <a:solidFill>
                  <a:srgbClr val="000000"/>
                </a:solidFill>
                <a:latin typeface="Calibri"/>
                <a:ea typeface="ＭＳ Ｐゴシック"/>
              </a:rPr>
              <a:t>EPICS motor records</a:t>
            </a:r>
          </a:p>
        </p:txBody>
      </p:sp>
      <p:sp>
        <p:nvSpPr>
          <p:cNvPr id="60" name="CustomShape 7">
            <a:extLst>
              <a:ext uri="{FF2B5EF4-FFF2-40B4-BE49-F238E27FC236}">
                <a16:creationId xmlns:a16="http://schemas.microsoft.com/office/drawing/2014/main" id="{8691749C-10B2-1C48-819D-84CE046BFE48}"/>
              </a:ext>
            </a:extLst>
          </p:cNvPr>
          <p:cNvSpPr/>
          <p:nvPr/>
        </p:nvSpPr>
        <p:spPr>
          <a:xfrm>
            <a:off x="4577324" y="2668001"/>
            <a:ext cx="1762967" cy="389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/>
            <a:r>
              <a:rPr lang="en-US" sz="1916" dirty="0">
                <a:solidFill>
                  <a:srgbClr val="000000"/>
                </a:solidFill>
                <a:latin typeface="Calibri"/>
                <a:ea typeface="ＭＳ Ｐゴシック"/>
              </a:rPr>
              <a:t>EPICS records</a:t>
            </a:r>
          </a:p>
        </p:txBody>
      </p:sp>
      <p:sp>
        <p:nvSpPr>
          <p:cNvPr id="36" name="Line 9"/>
          <p:cNvSpPr/>
          <p:nvPr/>
        </p:nvSpPr>
        <p:spPr>
          <a:xfrm flipH="1">
            <a:off x="2935747" y="3446787"/>
            <a:ext cx="0" cy="116864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65" name="Line 6">
            <a:extLst>
              <a:ext uri="{FF2B5EF4-FFF2-40B4-BE49-F238E27FC236}">
                <a16:creationId xmlns:a16="http://schemas.microsoft.com/office/drawing/2014/main" id="{DAEDAD2F-06F0-E449-9952-923E7D579293}"/>
              </a:ext>
            </a:extLst>
          </p:cNvPr>
          <p:cNvSpPr/>
          <p:nvPr/>
        </p:nvSpPr>
        <p:spPr>
          <a:xfrm>
            <a:off x="2935747" y="4994098"/>
            <a:ext cx="0" cy="432717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66" name="Line 6">
            <a:extLst>
              <a:ext uri="{FF2B5EF4-FFF2-40B4-BE49-F238E27FC236}">
                <a16:creationId xmlns:a16="http://schemas.microsoft.com/office/drawing/2014/main" id="{A890A2CF-B97F-1341-BCF2-A04B8B8ABADA}"/>
              </a:ext>
            </a:extLst>
          </p:cNvPr>
          <p:cNvSpPr/>
          <p:nvPr/>
        </p:nvSpPr>
        <p:spPr>
          <a:xfrm>
            <a:off x="2935747" y="5719045"/>
            <a:ext cx="0" cy="432717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67" name="Line 9">
            <a:extLst>
              <a:ext uri="{FF2B5EF4-FFF2-40B4-BE49-F238E27FC236}">
                <a16:creationId xmlns:a16="http://schemas.microsoft.com/office/drawing/2014/main" id="{323DEE3D-B187-444A-AAE2-28A2FEDB3F39}"/>
              </a:ext>
            </a:extLst>
          </p:cNvPr>
          <p:cNvSpPr/>
          <p:nvPr/>
        </p:nvSpPr>
        <p:spPr>
          <a:xfrm>
            <a:off x="4546054" y="5041677"/>
            <a:ext cx="23245" cy="1091663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68" name="Line 9">
            <a:extLst>
              <a:ext uri="{FF2B5EF4-FFF2-40B4-BE49-F238E27FC236}">
                <a16:creationId xmlns:a16="http://schemas.microsoft.com/office/drawing/2014/main" id="{8ADD7597-70A4-074F-A88A-B82AE39A59F2}"/>
              </a:ext>
            </a:extLst>
          </p:cNvPr>
          <p:cNvSpPr/>
          <p:nvPr/>
        </p:nvSpPr>
        <p:spPr>
          <a:xfrm>
            <a:off x="5932122" y="5059424"/>
            <a:ext cx="0" cy="104069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69" name="Line 9">
            <a:extLst>
              <a:ext uri="{FF2B5EF4-FFF2-40B4-BE49-F238E27FC236}">
                <a16:creationId xmlns:a16="http://schemas.microsoft.com/office/drawing/2014/main" id="{3C50CC79-E386-6944-8551-C3BDF37C1AA2}"/>
              </a:ext>
            </a:extLst>
          </p:cNvPr>
          <p:cNvSpPr/>
          <p:nvPr/>
        </p:nvSpPr>
        <p:spPr>
          <a:xfrm>
            <a:off x="7406732" y="5095760"/>
            <a:ext cx="0" cy="103758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70" name="Line 6">
            <a:extLst>
              <a:ext uri="{FF2B5EF4-FFF2-40B4-BE49-F238E27FC236}">
                <a16:creationId xmlns:a16="http://schemas.microsoft.com/office/drawing/2014/main" id="{A5492F14-A64D-B849-A208-39B638513207}"/>
              </a:ext>
            </a:extLst>
          </p:cNvPr>
          <p:cNvSpPr/>
          <p:nvPr/>
        </p:nvSpPr>
        <p:spPr>
          <a:xfrm>
            <a:off x="5112089" y="7779204"/>
            <a:ext cx="0" cy="69253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51" name="CustomShape 7">
            <a:extLst>
              <a:ext uri="{FF2B5EF4-FFF2-40B4-BE49-F238E27FC236}">
                <a16:creationId xmlns:a16="http://schemas.microsoft.com/office/drawing/2014/main" id="{12BFCE22-67CE-174A-BA4D-92C07A4E4264}"/>
              </a:ext>
            </a:extLst>
          </p:cNvPr>
          <p:cNvSpPr/>
          <p:nvPr/>
        </p:nvSpPr>
        <p:spPr>
          <a:xfrm>
            <a:off x="6647709" y="3165458"/>
            <a:ext cx="2276302" cy="65473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/>
            <a:r>
              <a:rPr lang="en-US" sz="1916" dirty="0" err="1">
                <a:solidFill>
                  <a:srgbClr val="000000"/>
                </a:solidFill>
                <a:latin typeface="Calibri"/>
                <a:ea typeface="ＭＳ Ｐゴシック"/>
              </a:rPr>
              <a:t>ecmcMotorRecord</a:t>
            </a:r>
            <a:endParaRPr lang="en-US" sz="1916" dirty="0">
              <a:solidFill>
                <a:srgbClr val="000000"/>
              </a:solidFill>
              <a:latin typeface="Calibri"/>
              <a:ea typeface="ＭＳ Ｐゴシック"/>
            </a:endParaRPr>
          </a:p>
          <a:p>
            <a:pPr algn="ctr"/>
            <a:r>
              <a:rPr lang="en-US" sz="1916" dirty="0">
                <a:solidFill>
                  <a:srgbClr val="000000"/>
                </a:solidFill>
                <a:latin typeface="Calibri"/>
                <a:ea typeface="ＭＳ Ｐゴシック"/>
              </a:rPr>
              <a:t>Motor model 3 </a:t>
            </a:r>
            <a:r>
              <a:rPr lang="en-US" sz="1916" dirty="0" err="1">
                <a:solidFill>
                  <a:srgbClr val="000000"/>
                </a:solidFill>
                <a:latin typeface="Calibri"/>
                <a:ea typeface="ＭＳ Ｐゴシック"/>
              </a:rPr>
              <a:t>drv</a:t>
            </a:r>
            <a:r>
              <a:rPr lang="en-US" sz="1916" dirty="0">
                <a:solidFill>
                  <a:srgbClr val="000000"/>
                </a:solidFill>
                <a:latin typeface="Calibri"/>
                <a:ea typeface="ＭＳ Ｐゴシック"/>
              </a:rPr>
              <a:t>.</a:t>
            </a:r>
          </a:p>
        </p:txBody>
      </p:sp>
      <p:sp>
        <p:nvSpPr>
          <p:cNvPr id="52" name="Line 9">
            <a:extLst>
              <a:ext uri="{FF2B5EF4-FFF2-40B4-BE49-F238E27FC236}">
                <a16:creationId xmlns:a16="http://schemas.microsoft.com/office/drawing/2014/main" id="{4B2608D4-0BD6-C944-9181-127A7CDB57BC}"/>
              </a:ext>
            </a:extLst>
          </p:cNvPr>
          <p:cNvSpPr/>
          <p:nvPr/>
        </p:nvSpPr>
        <p:spPr>
          <a:xfrm>
            <a:off x="6218620" y="3059402"/>
            <a:ext cx="18401" cy="1277087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63" name="Line 6">
            <a:extLst>
              <a:ext uri="{FF2B5EF4-FFF2-40B4-BE49-F238E27FC236}">
                <a16:creationId xmlns:a16="http://schemas.microsoft.com/office/drawing/2014/main" id="{02EA7CAE-5633-2041-AD16-4FDF20DF667D}"/>
              </a:ext>
            </a:extLst>
          </p:cNvPr>
          <p:cNvSpPr/>
          <p:nvPr/>
        </p:nvSpPr>
        <p:spPr>
          <a:xfrm>
            <a:off x="7562709" y="2918640"/>
            <a:ext cx="0" cy="432717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pPr algn="ctr"/>
            <a:endParaRPr lang="en-US" sz="2994" dirty="0"/>
          </a:p>
        </p:txBody>
      </p:sp>
      <p:sp>
        <p:nvSpPr>
          <p:cNvPr id="71" name="Line 9">
            <a:extLst>
              <a:ext uri="{FF2B5EF4-FFF2-40B4-BE49-F238E27FC236}">
                <a16:creationId xmlns:a16="http://schemas.microsoft.com/office/drawing/2014/main" id="{22D32E8D-9C2C-3647-B6CA-6AC52BF09772}"/>
              </a:ext>
            </a:extLst>
          </p:cNvPr>
          <p:cNvSpPr/>
          <p:nvPr/>
        </p:nvSpPr>
        <p:spPr>
          <a:xfrm>
            <a:off x="8648248" y="3829054"/>
            <a:ext cx="32734" cy="2271819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68A321-7CC6-9540-8D84-DEE4ABEDADB1}"/>
              </a:ext>
            </a:extLst>
          </p:cNvPr>
          <p:cNvSpPr txBox="1"/>
          <p:nvPr/>
        </p:nvSpPr>
        <p:spPr>
          <a:xfrm>
            <a:off x="3880514" y="3912592"/>
            <a:ext cx="173053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000" dirty="0" err="1">
                <a:solidFill>
                  <a:srgbClr val="000000"/>
                </a:solidFill>
                <a:latin typeface="Calibri"/>
                <a:ea typeface="ＭＳ Ｐゴシック"/>
              </a:rPr>
              <a:t>asynPortDriver</a:t>
            </a:r>
            <a:endParaRPr lang="sv-SE" sz="36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14535671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640080" y="384552"/>
            <a:ext cx="9993816" cy="1599192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>
              <a:lnSpc>
                <a:spcPct val="100000"/>
              </a:lnSpc>
            </a:pPr>
            <a:r>
              <a:rPr lang="en-US" sz="4500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500" dirty="0">
                <a:solidFill>
                  <a:srgbClr val="FFFFFF"/>
                </a:solidFill>
                <a:latin typeface="Calibri"/>
              </a:rPr>
              <a:t>: Control Features</a:t>
            </a:r>
            <a:r>
              <a:rPr lang="sv-SE" sz="4500" dirty="0">
                <a:solidFill>
                  <a:srgbClr val="FFFFFF"/>
                </a:solidFill>
                <a:latin typeface="Calibri"/>
              </a:rPr>
              <a:t> </a:t>
            </a:r>
            <a:endParaRPr dirty="0"/>
          </a:p>
        </p:txBody>
      </p:sp>
      <p:sp>
        <p:nvSpPr>
          <p:cNvPr id="283" name="CustomShape 2"/>
          <p:cNvSpPr/>
          <p:nvPr/>
        </p:nvSpPr>
        <p:spPr>
          <a:xfrm>
            <a:off x="640080" y="2189481"/>
            <a:ext cx="11520432" cy="6335280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EPICS: All data accessible directly as process values that can be linked to logic or GUI in EPICS layer (including motor record)..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PLC: Loadable plc files (</a:t>
            </a:r>
            <a:r>
              <a:rPr lang="en-GB" dirty="0" err="1"/>
              <a:t>exprtk</a:t>
            </a:r>
            <a:r>
              <a:rPr lang="en-GB" dirty="0"/>
              <a:t> syntax, similar to PASCAL):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Plugins: C/C++ custom code loadable: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sv-SE" dirty="0"/>
              <a:t>CNC g-</a:t>
            </a:r>
            <a:r>
              <a:rPr lang="sv-SE" dirty="0" err="1"/>
              <a:t>code</a:t>
            </a:r>
            <a:r>
              <a:rPr lang="sv-SE" dirty="0"/>
              <a:t> support by </a:t>
            </a:r>
            <a:r>
              <a:rPr lang="sv-SE" dirty="0" err="1"/>
              <a:t>grbl</a:t>
            </a:r>
            <a:endParaRPr lang="sv-SE" dirty="0"/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sv-SE" dirty="0" err="1"/>
              <a:t>SocketCAN</a:t>
            </a:r>
            <a:r>
              <a:rPr lang="sv-SE" dirty="0"/>
              <a:t> support (</a:t>
            </a:r>
            <a:r>
              <a:rPr lang="sv-SE" dirty="0" err="1"/>
              <a:t>inc</a:t>
            </a:r>
            <a:r>
              <a:rPr lang="sv-SE" dirty="0"/>
              <a:t>. </a:t>
            </a:r>
            <a:r>
              <a:rPr lang="sv-SE" dirty="0" err="1"/>
              <a:t>reduced</a:t>
            </a:r>
            <a:r>
              <a:rPr lang="sv-SE" dirty="0"/>
              <a:t> </a:t>
            </a:r>
            <a:r>
              <a:rPr lang="sv-SE" dirty="0" err="1"/>
              <a:t>CANOpen</a:t>
            </a:r>
            <a:r>
              <a:rPr lang="sv-SE" dirty="0"/>
              <a:t> support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sv-SE" dirty="0" err="1"/>
              <a:t>FFTs</a:t>
            </a:r>
            <a:r>
              <a:rPr lang="sv-SE" dirty="0"/>
              <a:t> by </a:t>
            </a:r>
            <a:r>
              <a:rPr lang="sv-SE" dirty="0" err="1"/>
              <a:t>kissfft</a:t>
            </a:r>
            <a:r>
              <a:rPr lang="sv-SE" dirty="0"/>
              <a:t>: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sv-SE" dirty="0" err="1"/>
              <a:t>Raspi</a:t>
            </a:r>
            <a:r>
              <a:rPr lang="sv-SE" dirty="0"/>
              <a:t> </a:t>
            </a:r>
            <a:r>
              <a:rPr lang="sv-SE" dirty="0" err="1"/>
              <a:t>wiringPi</a:t>
            </a:r>
            <a:r>
              <a:rPr lang="sv-SE" dirty="0"/>
              <a:t> support</a:t>
            </a:r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sv-SE" dirty="0"/>
              <a:t>PVA support from </a:t>
            </a:r>
            <a:r>
              <a:rPr lang="sv-SE" dirty="0" err="1"/>
              <a:t>ecmc-plc</a:t>
            </a:r>
            <a:endParaRPr lang="sv-SE" dirty="0"/>
          </a:p>
          <a:p>
            <a:pPr marL="982903" lvl="1" indent="-342900">
              <a:buFont typeface="Arial" panose="020B0604020202020204" pitchFamily="34" charset="0"/>
              <a:buChar char="•"/>
            </a:pPr>
            <a:r>
              <a:rPr lang="sv-SE" dirty="0"/>
              <a:t>Simple </a:t>
            </a:r>
            <a:r>
              <a:rPr lang="sv-SE" dirty="0" err="1"/>
              <a:t>scope</a:t>
            </a:r>
            <a:r>
              <a:rPr lang="sv-SE" dirty="0"/>
              <a:t> for </a:t>
            </a:r>
            <a:r>
              <a:rPr lang="sv-SE" dirty="0" err="1"/>
              <a:t>ethercat</a:t>
            </a:r>
            <a:r>
              <a:rPr lang="sv-SE" dirty="0"/>
              <a:t> dc </a:t>
            </a:r>
            <a:r>
              <a:rPr lang="sv-SE" dirty="0" err="1"/>
              <a:t>slaves</a:t>
            </a:r>
            <a:endParaRPr lang="sv-SE" dirty="0"/>
          </a:p>
          <a:p>
            <a:pPr marL="457200" indent="-457200">
              <a:buFont typeface="+mj-lt"/>
              <a:buAutoNum type="arabicPeriod"/>
            </a:pPr>
            <a:r>
              <a:rPr lang="sv-SE" dirty="0" err="1"/>
              <a:t>ecmc</a:t>
            </a:r>
            <a:r>
              <a:rPr lang="sv-SE" dirty="0"/>
              <a:t> motion NC</a:t>
            </a:r>
            <a:endParaRPr lang="en-GB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lnSpc>
                <a:spcPct val="100000"/>
              </a:lnSpc>
            </a:pPr>
            <a:endParaRPr lang="en-GB" b="1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b="1" dirty="0"/>
          </a:p>
          <a:p>
            <a:pPr>
              <a:lnSpc>
                <a:spcPct val="100000"/>
              </a:lnSpc>
            </a:pPr>
            <a:endParaRPr lang="en-GB" i="1" dirty="0"/>
          </a:p>
          <a:p>
            <a:pPr>
              <a:lnSpc>
                <a:spcPct val="100000"/>
              </a:lnSpc>
            </a:pPr>
            <a:endParaRPr lang="en-GB" i="1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</p:txBody>
      </p:sp>
      <p:sp>
        <p:nvSpPr>
          <p:cNvPr id="284" name="CustomShape 3"/>
          <p:cNvSpPr/>
          <p:nvPr/>
        </p:nvSpPr>
        <p:spPr>
          <a:xfrm>
            <a:off x="9174312" y="8899128"/>
            <a:ext cx="2986200" cy="510048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 algn="r">
              <a:lnSpc>
                <a:spcPct val="100000"/>
              </a:lnSpc>
            </a:pPr>
            <a:fld id="{7D632AA0-9247-493B-92E2-7603E6943B76}" type="slidenum">
              <a:rPr lang="en-US" sz="1700">
                <a:solidFill>
                  <a:srgbClr val="8B8B8B"/>
                </a:solidFill>
                <a:latin typeface="Calibri"/>
              </a:rPr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25265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CustomShape 1"/>
          <p:cNvSpPr>
            <a:spLocks noChangeArrowheads="1"/>
          </p:cNvSpPr>
          <p:nvPr/>
        </p:nvSpPr>
        <p:spPr bwMode="auto">
          <a:xfrm>
            <a:off x="639763" y="384175"/>
            <a:ext cx="999490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6000" tIns="63000" rIns="126000" bIns="63000" anchor="ctr"/>
          <a:lstStyle/>
          <a:p>
            <a:r>
              <a:rPr lang="en-US" sz="4500" dirty="0" err="1">
                <a:solidFill>
                  <a:srgbClr val="FFFFFF"/>
                </a:solidFill>
                <a:latin typeface="Calibri" charset="0"/>
              </a:rPr>
              <a:t>ecmc</a:t>
            </a:r>
            <a:r>
              <a:rPr lang="en-US" sz="4500" dirty="0">
                <a:solidFill>
                  <a:srgbClr val="FFFFFF"/>
                </a:solidFill>
                <a:latin typeface="Calibri" charset="0"/>
              </a:rPr>
              <a:t>: PLCs: Simple Example Code:</a:t>
            </a:r>
            <a:endParaRPr lang="en-US" dirty="0"/>
          </a:p>
        </p:txBody>
      </p:sp>
      <p:sp>
        <p:nvSpPr>
          <p:cNvPr id="283" name="CustomShape 2"/>
          <p:cNvSpPr/>
          <p:nvPr/>
        </p:nvSpPr>
        <p:spPr>
          <a:xfrm>
            <a:off x="639763" y="2227263"/>
            <a:ext cx="11520487" cy="6335712"/>
          </a:xfrm>
          <a:prstGeom prst="rect">
            <a:avLst/>
          </a:prstGeom>
          <a:noFill/>
          <a:ln>
            <a:noFill/>
          </a:ln>
        </p:spPr>
        <p:txBody>
          <a:bodyPr lIns="126000" tIns="63000" rIns="126000" bIns="63000"/>
          <a:lstStyle/>
          <a:p>
            <a:r>
              <a:rPr lang="sv-SE" sz="1800" dirty="0" err="1"/>
              <a:t>if</a:t>
            </a:r>
            <a:r>
              <a:rPr lang="sv-SE" sz="1800" dirty="0"/>
              <a:t>(plc0.firstscan){       					# Initiations</a:t>
            </a:r>
          </a:p>
          <a:p>
            <a:r>
              <a:rPr lang="sv-SE" sz="1800" dirty="0"/>
              <a:t>  plc3.enable:=0;                                  		# Block </a:t>
            </a:r>
            <a:r>
              <a:rPr lang="sv-SE" sz="1800" dirty="0" err="1"/>
              <a:t>other</a:t>
            </a:r>
            <a:r>
              <a:rPr lang="sv-SE" sz="1800" dirty="0"/>
              <a:t> </a:t>
            </a:r>
            <a:r>
              <a:rPr lang="sv-SE" sz="1800" dirty="0" err="1"/>
              <a:t>plc</a:t>
            </a:r>
            <a:endParaRPr lang="sv-SE" sz="1800" dirty="0"/>
          </a:p>
          <a:p>
            <a:r>
              <a:rPr lang="sv-SE" sz="1800" dirty="0"/>
              <a:t>  ax1.blockcom:=1;                                           	# Block Epics Communication for </a:t>
            </a:r>
            <a:r>
              <a:rPr lang="sv-SE" sz="1800" dirty="0" err="1"/>
              <a:t>axis</a:t>
            </a:r>
            <a:r>
              <a:rPr lang="sv-SE" sz="1800" dirty="0"/>
              <a:t> 1</a:t>
            </a:r>
          </a:p>
          <a:p>
            <a:r>
              <a:rPr lang="sv-SE" sz="1800" dirty="0"/>
              <a:t>  </a:t>
            </a:r>
            <a:r>
              <a:rPr lang="sv-SE" sz="1800" dirty="0" err="1"/>
              <a:t>println</a:t>
            </a:r>
            <a:r>
              <a:rPr lang="sv-SE" sz="1800" dirty="0"/>
              <a:t>('Startup </a:t>
            </a:r>
            <a:r>
              <a:rPr lang="sv-SE" sz="1800" dirty="0" err="1"/>
              <a:t>sequence</a:t>
            </a:r>
            <a:r>
              <a:rPr lang="sv-SE" sz="1800" dirty="0"/>
              <a:t> PLC0 </a:t>
            </a:r>
            <a:r>
              <a:rPr lang="sv-SE" sz="1800" dirty="0" err="1"/>
              <a:t>starting</a:t>
            </a:r>
            <a:r>
              <a:rPr lang="sv-SE" sz="1800" dirty="0"/>
              <a:t>!’);       	# Print </a:t>
            </a:r>
            <a:r>
              <a:rPr lang="sv-SE" sz="1800" dirty="0" err="1"/>
              <a:t>Diagnostics</a:t>
            </a:r>
            <a:endParaRPr lang="sv-SE" sz="1800" dirty="0"/>
          </a:p>
          <a:p>
            <a:r>
              <a:rPr lang="sv-SE" sz="1800" dirty="0"/>
              <a:t>};</a:t>
            </a:r>
          </a:p>
          <a:p>
            <a:endParaRPr lang="sv-SE" sz="1800" dirty="0"/>
          </a:p>
          <a:p>
            <a:r>
              <a:rPr lang="sv-SE" sz="1800" dirty="0"/>
              <a:t>var </a:t>
            </a:r>
            <a:r>
              <a:rPr lang="sv-SE" sz="1800" dirty="0" err="1"/>
              <a:t>blink_cycles</a:t>
            </a:r>
            <a:r>
              <a:rPr lang="sv-SE" sz="1800" dirty="0"/>
              <a:t>:=1/plc0.scantime;                      	# </a:t>
            </a:r>
            <a:r>
              <a:rPr lang="sv-SE" sz="1800" dirty="0" err="1"/>
              <a:t>Local</a:t>
            </a:r>
            <a:r>
              <a:rPr lang="sv-SE" sz="1800" dirty="0"/>
              <a:t> </a:t>
            </a:r>
            <a:r>
              <a:rPr lang="sv-SE" sz="1800" dirty="0" err="1"/>
              <a:t>variable</a:t>
            </a:r>
            <a:r>
              <a:rPr lang="sv-SE" sz="1800" dirty="0"/>
              <a:t> (</a:t>
            </a:r>
            <a:r>
              <a:rPr lang="sv-SE" sz="1800" dirty="0" err="1"/>
              <a:t>losses</a:t>
            </a:r>
            <a:r>
              <a:rPr lang="sv-SE" sz="1800" dirty="0"/>
              <a:t> </a:t>
            </a:r>
            <a:r>
              <a:rPr lang="sv-SE" sz="1800" dirty="0" err="1"/>
              <a:t>value</a:t>
            </a:r>
            <a:r>
              <a:rPr lang="sv-SE" sz="1800" dirty="0"/>
              <a:t> </a:t>
            </a:r>
            <a:r>
              <a:rPr lang="sv-SE" sz="1800" dirty="0" err="1"/>
              <a:t>between</a:t>
            </a:r>
            <a:r>
              <a:rPr lang="sv-SE" sz="1800" dirty="0"/>
              <a:t> </a:t>
            </a:r>
            <a:r>
              <a:rPr lang="sv-SE" sz="1800" dirty="0" err="1"/>
              <a:t>cycles</a:t>
            </a:r>
            <a:r>
              <a:rPr lang="sv-SE" sz="1800" dirty="0"/>
              <a:t>)</a:t>
            </a:r>
          </a:p>
          <a:p>
            <a:r>
              <a:rPr lang="sv-SE" sz="1800" dirty="0"/>
              <a:t>var </a:t>
            </a:r>
            <a:r>
              <a:rPr lang="sv-SE" sz="1800" dirty="0" err="1"/>
              <a:t>warning_light</a:t>
            </a:r>
            <a:r>
              <a:rPr lang="sv-SE" sz="1800" dirty="0"/>
              <a:t>:=ec0.s2. binaryOutput04;</a:t>
            </a:r>
          </a:p>
          <a:p>
            <a:br>
              <a:rPr lang="sv-SE" sz="1800" dirty="0"/>
            </a:br>
            <a:r>
              <a:rPr lang="sv-SE" sz="1800" dirty="0"/>
              <a:t>ec0.s2. binaryOutput08:=ec0.s1. binaryInput01 and ax1.enc.actpos&gt;0;  # Set output</a:t>
            </a:r>
          </a:p>
          <a:p>
            <a:br>
              <a:rPr lang="sv-SE" sz="1800" dirty="0"/>
            </a:br>
            <a:r>
              <a:rPr lang="sv-SE" sz="1800" dirty="0" err="1"/>
              <a:t>static.counter</a:t>
            </a:r>
            <a:r>
              <a:rPr lang="sv-SE" sz="1800" dirty="0"/>
              <a:t>+=1;                                                	# </a:t>
            </a:r>
            <a:r>
              <a:rPr lang="sv-SE" sz="1800" dirty="0" err="1"/>
              <a:t>Static</a:t>
            </a:r>
            <a:r>
              <a:rPr lang="sv-SE" sz="1800" dirty="0"/>
              <a:t> </a:t>
            </a:r>
            <a:r>
              <a:rPr lang="sv-SE" sz="1800" dirty="0" err="1"/>
              <a:t>variable</a:t>
            </a:r>
            <a:r>
              <a:rPr lang="sv-SE" sz="1800" dirty="0"/>
              <a:t> (</a:t>
            </a:r>
            <a:r>
              <a:rPr lang="sv-SE" sz="1800" dirty="0" err="1"/>
              <a:t>keeps</a:t>
            </a:r>
            <a:r>
              <a:rPr lang="sv-SE" sz="1800" dirty="0"/>
              <a:t> </a:t>
            </a:r>
            <a:r>
              <a:rPr lang="sv-SE" sz="1800" dirty="0" err="1"/>
              <a:t>value</a:t>
            </a:r>
            <a:r>
              <a:rPr lang="sv-SE" sz="1800" dirty="0"/>
              <a:t> </a:t>
            </a:r>
            <a:r>
              <a:rPr lang="sv-SE" sz="1800" dirty="0" err="1"/>
              <a:t>between</a:t>
            </a:r>
            <a:r>
              <a:rPr lang="sv-SE" sz="1800" dirty="0"/>
              <a:t> </a:t>
            </a:r>
            <a:r>
              <a:rPr lang="sv-SE" sz="1800" dirty="0" err="1"/>
              <a:t>cycles</a:t>
            </a:r>
            <a:r>
              <a:rPr lang="sv-SE" sz="1800" dirty="0"/>
              <a:t>)</a:t>
            </a:r>
          </a:p>
          <a:p>
            <a:endParaRPr lang="sv-SE" sz="1800" dirty="0"/>
          </a:p>
          <a:p>
            <a:r>
              <a:rPr lang="sv-SE" sz="1800" dirty="0" err="1"/>
              <a:t>if</a:t>
            </a:r>
            <a:r>
              <a:rPr lang="sv-SE" sz="1800" dirty="0"/>
              <a:t>(</a:t>
            </a:r>
            <a:r>
              <a:rPr lang="sv-SE" sz="1800" dirty="0" err="1"/>
              <a:t>static.counter</a:t>
            </a:r>
            <a:r>
              <a:rPr lang="sv-SE" sz="1800" dirty="0"/>
              <a:t>&gt;=</a:t>
            </a:r>
            <a:r>
              <a:rPr lang="sv-SE" sz="1800" dirty="0" err="1"/>
              <a:t>blink_cycles</a:t>
            </a:r>
            <a:r>
              <a:rPr lang="sv-SE" sz="1800" dirty="0"/>
              <a:t>)</a:t>
            </a:r>
          </a:p>
          <a:p>
            <a:r>
              <a:rPr lang="sv-SE" sz="1800" dirty="0"/>
              <a:t>{</a:t>
            </a:r>
          </a:p>
          <a:p>
            <a:r>
              <a:rPr lang="sv-SE" sz="1800" dirty="0"/>
              <a:t>  </a:t>
            </a:r>
            <a:r>
              <a:rPr lang="sv-SE" sz="1800" dirty="0" err="1"/>
              <a:t>warning_light</a:t>
            </a:r>
            <a:r>
              <a:rPr lang="sv-SE" sz="1800" dirty="0"/>
              <a:t>:=not(</a:t>
            </a:r>
            <a:r>
              <a:rPr lang="sv-SE" sz="1800" dirty="0" err="1"/>
              <a:t>warning_light</a:t>
            </a:r>
            <a:r>
              <a:rPr lang="sv-SE" sz="1800" dirty="0"/>
              <a:t>);</a:t>
            </a:r>
          </a:p>
          <a:p>
            <a:r>
              <a:rPr lang="sv-SE" sz="1800" dirty="0"/>
              <a:t>  </a:t>
            </a:r>
            <a:r>
              <a:rPr lang="sv-SE" sz="1800" dirty="0" err="1"/>
              <a:t>static.counter</a:t>
            </a:r>
            <a:r>
              <a:rPr lang="sv-SE" sz="1800" dirty="0"/>
              <a:t>:=0;</a:t>
            </a:r>
          </a:p>
          <a:p>
            <a:r>
              <a:rPr lang="sv-SE" sz="1800" dirty="0"/>
              <a:t>  plc0.error:=123;                                                    	# PLC </a:t>
            </a:r>
            <a:r>
              <a:rPr lang="sv-SE" sz="1800" dirty="0" err="1"/>
              <a:t>error</a:t>
            </a:r>
            <a:r>
              <a:rPr lang="sv-SE" sz="1800" dirty="0"/>
              <a:t> </a:t>
            </a:r>
            <a:r>
              <a:rPr lang="sv-SE" sz="1800" dirty="0" err="1"/>
              <a:t>code</a:t>
            </a:r>
            <a:endParaRPr lang="sv-SE" sz="1800" dirty="0"/>
          </a:p>
          <a:p>
            <a:r>
              <a:rPr lang="sv-SE" sz="1800" dirty="0"/>
              <a:t>};</a:t>
            </a:r>
          </a:p>
          <a:p>
            <a:endParaRPr lang="sv-SE" sz="1800" dirty="0"/>
          </a:p>
          <a:p>
            <a:r>
              <a:rPr lang="sv-SE" sz="1800" dirty="0" err="1"/>
              <a:t>global.test</a:t>
            </a:r>
            <a:r>
              <a:rPr lang="sv-SE" sz="1800" dirty="0"/>
              <a:t>:=</a:t>
            </a:r>
            <a:r>
              <a:rPr lang="sv-SE" sz="1800" dirty="0" err="1"/>
              <a:t>warning_light</a:t>
            </a:r>
            <a:r>
              <a:rPr lang="sv-SE" sz="1800" dirty="0"/>
              <a:t>;                                    	# </a:t>
            </a:r>
            <a:r>
              <a:rPr lang="sv-SE" sz="1800" dirty="0" err="1"/>
              <a:t>global.test</a:t>
            </a:r>
            <a:r>
              <a:rPr lang="sv-SE" sz="1800" dirty="0"/>
              <a:t> is </a:t>
            </a:r>
            <a:r>
              <a:rPr lang="sv-SE" sz="1800" dirty="0" err="1"/>
              <a:t>accessible</a:t>
            </a:r>
            <a:r>
              <a:rPr lang="sv-SE" sz="1800" dirty="0"/>
              <a:t> in all PLC </a:t>
            </a:r>
            <a:r>
              <a:rPr lang="sv-SE" sz="1800" dirty="0" err="1"/>
              <a:t>objects</a:t>
            </a:r>
            <a:r>
              <a:rPr lang="sv-SE" sz="1800" dirty="0"/>
              <a:t> </a:t>
            </a:r>
          </a:p>
          <a:p>
            <a:r>
              <a:rPr lang="sv-SE" sz="1800" dirty="0"/>
              <a:t>ec0.s2. binaryOutput04:= </a:t>
            </a:r>
            <a:r>
              <a:rPr lang="sv-SE" sz="1800" dirty="0" err="1"/>
              <a:t>warning_light</a:t>
            </a:r>
            <a:r>
              <a:rPr lang="sv-SE" sz="1800" dirty="0"/>
              <a:t>;	          # Output </a:t>
            </a:r>
            <a:r>
              <a:rPr lang="sv-SE" sz="1800" dirty="0" err="1"/>
              <a:t>will</a:t>
            </a:r>
            <a:r>
              <a:rPr lang="sv-SE" sz="1800" dirty="0"/>
              <a:t> flash in 1Hz</a:t>
            </a:r>
          </a:p>
          <a:p>
            <a:endParaRPr lang="sv-SE" sz="1800" dirty="0"/>
          </a:p>
          <a:p>
            <a:r>
              <a:rPr lang="sv-SE" sz="1800" dirty="0"/>
              <a:t> </a:t>
            </a:r>
            <a:r>
              <a:rPr lang="sv-SE" sz="1800" dirty="0" err="1"/>
              <a:t>mc_move_abs</a:t>
            </a:r>
            <a:r>
              <a:rPr lang="sv-SE" sz="1800" dirty="0"/>
              <a:t>( 1,1, 100.0,10.0,1,1);                      # </a:t>
            </a:r>
            <a:r>
              <a:rPr lang="sv-SE" sz="1800" dirty="0" err="1"/>
              <a:t>Move</a:t>
            </a:r>
            <a:r>
              <a:rPr lang="sv-SE" sz="1800" dirty="0"/>
              <a:t> </a:t>
            </a:r>
            <a:r>
              <a:rPr lang="sv-SE" sz="1800" dirty="0" err="1"/>
              <a:t>axis</a:t>
            </a:r>
            <a:r>
              <a:rPr lang="sv-SE" sz="1800" dirty="0"/>
              <a:t> 1 to </a:t>
            </a:r>
            <a:r>
              <a:rPr lang="sv-SE" sz="1800" dirty="0" err="1"/>
              <a:t>target</a:t>
            </a:r>
            <a:r>
              <a:rPr lang="sv-SE" sz="1800" dirty="0"/>
              <a:t> </a:t>
            </a:r>
            <a:r>
              <a:rPr lang="sv-SE" sz="1800" dirty="0" err="1"/>
              <a:t>pos</a:t>
            </a:r>
            <a:r>
              <a:rPr lang="sv-SE" sz="1800" dirty="0"/>
              <a:t> 100 at a </a:t>
            </a:r>
            <a:r>
              <a:rPr lang="sv-SE" sz="1800" dirty="0" err="1"/>
              <a:t>velo</a:t>
            </a:r>
            <a:r>
              <a:rPr lang="sv-SE" sz="1800" dirty="0"/>
              <a:t> </a:t>
            </a:r>
            <a:r>
              <a:rPr lang="sv-SE" sz="1800" dirty="0" err="1"/>
              <a:t>of</a:t>
            </a:r>
            <a:r>
              <a:rPr lang="sv-SE" sz="1800" dirty="0"/>
              <a:t> 10.</a:t>
            </a:r>
          </a:p>
          <a:p>
            <a:r>
              <a:rPr lang="en-US" sz="1800" dirty="0"/>
              <a:t>……</a:t>
            </a:r>
            <a:r>
              <a:rPr lang="en-US" sz="2400" b="1" dirty="0"/>
              <a:t>   </a:t>
            </a:r>
          </a:p>
          <a:p>
            <a:endParaRPr lang="en-US" sz="2400" b="1" dirty="0"/>
          </a:p>
          <a:p>
            <a:endParaRPr lang="en-US" sz="2800" b="1" dirty="0">
              <a:solidFill>
                <a:srgbClr val="008000"/>
              </a:solidFill>
            </a:endParaRPr>
          </a:p>
          <a:p>
            <a:pPr marL="457200" indent="-457200">
              <a:buFont typeface="Arial"/>
              <a:buChar char="•"/>
            </a:pPr>
            <a:endParaRPr lang="en-US" sz="2800" b="1" dirty="0"/>
          </a:p>
          <a:p>
            <a:endParaRPr lang="en-US" sz="2800" b="1" dirty="0"/>
          </a:p>
          <a:p>
            <a:endParaRPr lang="en-US" sz="2800" b="1" dirty="0"/>
          </a:p>
        </p:txBody>
      </p:sp>
      <p:sp>
        <p:nvSpPr>
          <p:cNvPr id="34819" name="CustomShape 3"/>
          <p:cNvSpPr>
            <a:spLocks noChangeArrowheads="1"/>
          </p:cNvSpPr>
          <p:nvPr/>
        </p:nvSpPr>
        <p:spPr bwMode="auto">
          <a:xfrm>
            <a:off x="9174163" y="8899525"/>
            <a:ext cx="2986087" cy="50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6000" tIns="63000" rIns="126000" bIns="63000" anchor="ctr"/>
          <a:lstStyle/>
          <a:p>
            <a:pPr algn="r"/>
            <a:fld id="{34263D88-684B-9746-8947-75858DBAAA48}" type="slidenum">
              <a:rPr lang="en-US" sz="1700">
                <a:solidFill>
                  <a:srgbClr val="8B8B8B"/>
                </a:solidFill>
                <a:latin typeface="Calibri" charset="0"/>
              </a:rPr>
              <a:pPr algn="r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472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3"/>
          <p:cNvSpPr/>
          <p:nvPr/>
        </p:nvSpPr>
        <p:spPr>
          <a:xfrm flipV="1">
            <a:off x="8719704" y="5505192"/>
            <a:ext cx="6048" cy="770616"/>
          </a:xfrm>
          <a:prstGeom prst="straightConnector1">
            <a:avLst/>
          </a:prstGeom>
          <a:noFill/>
          <a:ln w="25560">
            <a:solidFill>
              <a:srgbClr val="4F81BD"/>
            </a:solidFill>
            <a:round/>
            <a:tailEnd type="arrow" w="med" len="med"/>
          </a:ln>
        </p:spPr>
      </p:sp>
      <p:sp>
        <p:nvSpPr>
          <p:cNvPr id="187" name="CustomShape 4"/>
          <p:cNvSpPr/>
          <p:nvPr/>
        </p:nvSpPr>
        <p:spPr>
          <a:xfrm flipV="1">
            <a:off x="11239704" y="5505192"/>
            <a:ext cx="6048" cy="770616"/>
          </a:xfrm>
          <a:prstGeom prst="straightConnector1">
            <a:avLst/>
          </a:prstGeom>
          <a:noFill/>
          <a:ln w="25560">
            <a:solidFill>
              <a:srgbClr val="4F81BD"/>
            </a:solidFill>
            <a:round/>
            <a:tailEnd type="arrow" w="med" len="med"/>
          </a:ln>
        </p:spPr>
      </p:sp>
      <p:sp>
        <p:nvSpPr>
          <p:cNvPr id="188" name="CustomShape 5"/>
          <p:cNvSpPr/>
          <p:nvPr/>
        </p:nvSpPr>
        <p:spPr>
          <a:xfrm flipV="1">
            <a:off x="1360296" y="5505192"/>
            <a:ext cx="6048" cy="770616"/>
          </a:xfrm>
          <a:prstGeom prst="straightConnector1">
            <a:avLst/>
          </a:prstGeom>
          <a:noFill/>
          <a:ln w="25560">
            <a:solidFill>
              <a:srgbClr val="4F81BD"/>
            </a:solidFill>
            <a:round/>
            <a:tailEnd type="arrow" w="med" len="med"/>
          </a:ln>
        </p:spPr>
      </p:sp>
      <p:sp>
        <p:nvSpPr>
          <p:cNvPr id="189" name="CustomShape 6"/>
          <p:cNvSpPr/>
          <p:nvPr/>
        </p:nvSpPr>
        <p:spPr>
          <a:xfrm flipV="1">
            <a:off x="11441304" y="7990416"/>
            <a:ext cx="504" cy="1375416"/>
          </a:xfrm>
          <a:prstGeom prst="straightConnector1">
            <a:avLst/>
          </a:prstGeom>
          <a:noFill/>
          <a:ln w="25560">
            <a:solidFill>
              <a:srgbClr val="000000"/>
            </a:solidFill>
            <a:round/>
            <a:tailEnd type="arrow" w="med" len="med"/>
          </a:ln>
        </p:spPr>
      </p:sp>
      <p:sp>
        <p:nvSpPr>
          <p:cNvPr id="190" name="CustomShape 7"/>
          <p:cNvSpPr/>
          <p:nvPr/>
        </p:nvSpPr>
        <p:spPr>
          <a:xfrm flipV="1">
            <a:off x="8215200" y="7990416"/>
            <a:ext cx="504" cy="1375416"/>
          </a:xfrm>
          <a:prstGeom prst="straightConnector1">
            <a:avLst/>
          </a:prstGeom>
          <a:noFill/>
          <a:ln w="25560">
            <a:solidFill>
              <a:srgbClr val="000000"/>
            </a:solidFill>
            <a:round/>
            <a:tailEnd type="arrow" w="med" len="med"/>
          </a:ln>
        </p:spPr>
      </p:sp>
      <p:sp>
        <p:nvSpPr>
          <p:cNvPr id="191" name="CustomShape 8"/>
          <p:cNvSpPr/>
          <p:nvPr/>
        </p:nvSpPr>
        <p:spPr>
          <a:xfrm flipV="1">
            <a:off x="9324504" y="7990416"/>
            <a:ext cx="504" cy="1375416"/>
          </a:xfrm>
          <a:prstGeom prst="straightConnector1">
            <a:avLst/>
          </a:prstGeom>
          <a:noFill/>
          <a:ln w="25560">
            <a:solidFill>
              <a:srgbClr val="000000"/>
            </a:solidFill>
            <a:round/>
            <a:tailEnd type="arrow" w="med" len="med"/>
          </a:ln>
        </p:spPr>
      </p:sp>
      <p:sp>
        <p:nvSpPr>
          <p:cNvPr id="192" name="CustomShape 9"/>
          <p:cNvSpPr/>
          <p:nvPr/>
        </p:nvSpPr>
        <p:spPr>
          <a:xfrm flipV="1">
            <a:off x="8820504" y="7990416"/>
            <a:ext cx="504" cy="1375416"/>
          </a:xfrm>
          <a:prstGeom prst="straightConnector1">
            <a:avLst/>
          </a:prstGeom>
          <a:noFill/>
          <a:ln w="25560">
            <a:solidFill>
              <a:srgbClr val="000000"/>
            </a:solidFill>
            <a:round/>
            <a:tailEnd type="arrow" w="med" len="med"/>
          </a:ln>
        </p:spPr>
      </p:sp>
      <p:sp>
        <p:nvSpPr>
          <p:cNvPr id="193" name="CustomShape 10"/>
          <p:cNvSpPr/>
          <p:nvPr/>
        </p:nvSpPr>
        <p:spPr>
          <a:xfrm flipV="1">
            <a:off x="1360296" y="7990416"/>
            <a:ext cx="504" cy="1375416"/>
          </a:xfrm>
          <a:prstGeom prst="straightConnector1">
            <a:avLst/>
          </a:prstGeom>
          <a:noFill/>
          <a:ln w="25560">
            <a:solidFill>
              <a:srgbClr val="000000"/>
            </a:solidFill>
            <a:round/>
            <a:tailEnd type="arrow" w="med" len="med"/>
          </a:ln>
        </p:spPr>
      </p:sp>
      <p:sp>
        <p:nvSpPr>
          <p:cNvPr id="196" name="CustomShape 13"/>
          <p:cNvSpPr/>
          <p:nvPr/>
        </p:nvSpPr>
        <p:spPr>
          <a:xfrm flipV="1">
            <a:off x="8719704" y="6750258"/>
            <a:ext cx="6048" cy="770616"/>
          </a:xfrm>
          <a:prstGeom prst="straightConnector1">
            <a:avLst/>
          </a:prstGeom>
          <a:noFill/>
          <a:ln w="41275">
            <a:solidFill>
              <a:srgbClr val="008000"/>
            </a:solidFill>
            <a:round/>
            <a:tailEnd type="arrow" w="med" len="med"/>
          </a:ln>
        </p:spPr>
      </p:sp>
      <p:sp>
        <p:nvSpPr>
          <p:cNvPr id="197" name="CustomShape 14"/>
          <p:cNvSpPr/>
          <p:nvPr/>
        </p:nvSpPr>
        <p:spPr>
          <a:xfrm flipV="1">
            <a:off x="11239704" y="6750258"/>
            <a:ext cx="6048" cy="770616"/>
          </a:xfrm>
          <a:prstGeom prst="straightConnector1">
            <a:avLst/>
          </a:prstGeom>
          <a:noFill/>
          <a:ln w="41275">
            <a:solidFill>
              <a:srgbClr val="008000"/>
            </a:solidFill>
            <a:round/>
            <a:tailEnd type="arrow" w="med" len="med"/>
          </a:ln>
        </p:spPr>
      </p:sp>
      <p:sp>
        <p:nvSpPr>
          <p:cNvPr id="198" name="CustomShape 15"/>
          <p:cNvSpPr/>
          <p:nvPr/>
        </p:nvSpPr>
        <p:spPr>
          <a:xfrm>
            <a:off x="640080" y="384552"/>
            <a:ext cx="9993816" cy="1599192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>
              <a:lnSpc>
                <a:spcPct val="100000"/>
              </a:lnSpc>
            </a:pPr>
            <a:r>
              <a:rPr lang="en-US" sz="4500" dirty="0" err="1">
                <a:solidFill>
                  <a:srgbClr val="FFFFFF"/>
                </a:solidFill>
                <a:latin typeface="Calibri"/>
              </a:rPr>
              <a:t>ecmc</a:t>
            </a:r>
            <a:r>
              <a:rPr lang="en-US" sz="4500" dirty="0">
                <a:solidFill>
                  <a:srgbClr val="FFFFFF"/>
                </a:solidFill>
                <a:latin typeface="Calibri"/>
              </a:rPr>
              <a:t>: Axis object</a:t>
            </a:r>
            <a:endParaRPr dirty="0"/>
          </a:p>
        </p:txBody>
      </p:sp>
      <p:sp>
        <p:nvSpPr>
          <p:cNvPr id="199" name="CustomShape 16"/>
          <p:cNvSpPr/>
          <p:nvPr/>
        </p:nvSpPr>
        <p:spPr>
          <a:xfrm>
            <a:off x="9073512" y="8899128"/>
            <a:ext cx="2986200" cy="510048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 anchor="ctr"/>
          <a:lstStyle/>
          <a:p>
            <a:pPr algn="r">
              <a:lnSpc>
                <a:spcPct val="100000"/>
              </a:lnSpc>
            </a:pPr>
            <a:fld id="{67FDF0FE-A011-4336-9191-D4905A98F83E}" type="slidenum">
              <a:rPr lang="en-US" sz="1700">
                <a:solidFill>
                  <a:srgbClr val="8B8B8B"/>
                </a:solidFill>
                <a:latin typeface="Calibri"/>
              </a:rPr>
              <a:t>8</a:t>
            </a:fld>
            <a:endParaRPr/>
          </a:p>
        </p:txBody>
      </p:sp>
      <p:pic>
        <p:nvPicPr>
          <p:cNvPr id="201" name="Picture 13"/>
          <p:cNvPicPr/>
          <p:nvPr/>
        </p:nvPicPr>
        <p:blipFill>
          <a:blip r:embed="rId3"/>
          <a:stretch>
            <a:fillRect/>
          </a:stretch>
        </p:blipFill>
        <p:spPr>
          <a:xfrm>
            <a:off x="553896" y="8365896"/>
            <a:ext cx="1499904" cy="1118880"/>
          </a:xfrm>
          <a:prstGeom prst="rect">
            <a:avLst/>
          </a:prstGeom>
          <a:ln>
            <a:noFill/>
          </a:ln>
        </p:spPr>
      </p:pic>
      <p:sp>
        <p:nvSpPr>
          <p:cNvPr id="202" name="Line 18"/>
          <p:cNvSpPr/>
          <p:nvPr/>
        </p:nvSpPr>
        <p:spPr>
          <a:xfrm>
            <a:off x="1359792" y="3187296"/>
            <a:ext cx="9879912" cy="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</p:sp>
      <p:sp>
        <p:nvSpPr>
          <p:cNvPr id="203" name="Line 19"/>
          <p:cNvSpPr/>
          <p:nvPr/>
        </p:nvSpPr>
        <p:spPr>
          <a:xfrm>
            <a:off x="1359792" y="3187296"/>
            <a:ext cx="0" cy="70560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</p:sp>
      <p:sp>
        <p:nvSpPr>
          <p:cNvPr id="204" name="CustomShape 20"/>
          <p:cNvSpPr/>
          <p:nvPr/>
        </p:nvSpPr>
        <p:spPr>
          <a:xfrm>
            <a:off x="755496" y="3611664"/>
            <a:ext cx="1324512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Encoder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05" name="Line 21"/>
          <p:cNvSpPr/>
          <p:nvPr/>
        </p:nvSpPr>
        <p:spPr>
          <a:xfrm>
            <a:off x="4336920" y="3187296"/>
            <a:ext cx="0" cy="70560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</p:sp>
      <p:sp>
        <p:nvSpPr>
          <p:cNvPr id="206" name="Line 22"/>
          <p:cNvSpPr/>
          <p:nvPr/>
        </p:nvSpPr>
        <p:spPr>
          <a:xfrm>
            <a:off x="6299496" y="3187296"/>
            <a:ext cx="0" cy="70560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</p:sp>
      <p:sp>
        <p:nvSpPr>
          <p:cNvPr id="207" name="Line 23"/>
          <p:cNvSpPr/>
          <p:nvPr/>
        </p:nvSpPr>
        <p:spPr>
          <a:xfrm>
            <a:off x="11239704" y="3187296"/>
            <a:ext cx="0" cy="70560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</p:sp>
      <p:sp>
        <p:nvSpPr>
          <p:cNvPr id="208" name="Line 24"/>
          <p:cNvSpPr/>
          <p:nvPr/>
        </p:nvSpPr>
        <p:spPr>
          <a:xfrm>
            <a:off x="8719200" y="3187296"/>
            <a:ext cx="0" cy="70560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</p:sp>
      <p:sp>
        <p:nvSpPr>
          <p:cNvPr id="210" name="CustomShape 26"/>
          <p:cNvSpPr/>
          <p:nvPr/>
        </p:nvSpPr>
        <p:spPr>
          <a:xfrm>
            <a:off x="5676048" y="3611664"/>
            <a:ext cx="1492344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prstDash val="sysDash"/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 dirty="0">
                <a:solidFill>
                  <a:srgbClr val="000000"/>
                </a:solidFill>
                <a:latin typeface="Calibri"/>
                <a:ea typeface="ＭＳ Ｐゴシック"/>
              </a:rPr>
              <a:t>PID-Control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211" name="CustomShape 27"/>
          <p:cNvSpPr/>
          <p:nvPr/>
        </p:nvSpPr>
        <p:spPr>
          <a:xfrm>
            <a:off x="8130024" y="3611664"/>
            <a:ext cx="1324512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Monitor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12" name="CustomShape 28"/>
          <p:cNvSpPr/>
          <p:nvPr/>
        </p:nvSpPr>
        <p:spPr>
          <a:xfrm>
            <a:off x="10596600" y="3611664"/>
            <a:ext cx="1324512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prstDash val="sysDash"/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Drive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13" name="Line 29"/>
          <p:cNvSpPr/>
          <p:nvPr/>
        </p:nvSpPr>
        <p:spPr>
          <a:xfrm>
            <a:off x="6299496" y="2582496"/>
            <a:ext cx="0" cy="70560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</p:sp>
      <p:sp>
        <p:nvSpPr>
          <p:cNvPr id="214" name="CustomShape 30"/>
          <p:cNvSpPr/>
          <p:nvPr/>
        </p:nvSpPr>
        <p:spPr>
          <a:xfrm>
            <a:off x="5695200" y="2280096"/>
            <a:ext cx="1309392" cy="457632"/>
          </a:xfrm>
          <a:prstGeom prst="rect">
            <a:avLst/>
          </a:prstGeom>
          <a:solidFill>
            <a:srgbClr val="00B0F0"/>
          </a:solidFill>
          <a:ln w="25560">
            <a:solidFill>
              <a:srgbClr val="000000"/>
            </a:solidFill>
            <a:miter/>
          </a:ln>
        </p:spPr>
        <p:txBody>
          <a:bodyPr lIns="122875" tIns="63894" rIns="122875" bIns="63894"/>
          <a:lstStyle/>
          <a:p>
            <a:pPr algn="ctr"/>
            <a:r>
              <a:rPr lang="en-US" sz="1677" dirty="0">
                <a:solidFill>
                  <a:srgbClr val="000000"/>
                </a:solidFill>
                <a:latin typeface="Calibri"/>
                <a:ea typeface="ＭＳ Ｐゴシック"/>
              </a:rPr>
              <a:t>Axis</a:t>
            </a:r>
            <a:endParaRPr sz="1677" dirty="0">
              <a:solidFill>
                <a:srgbClr val="000000"/>
              </a:solidFill>
              <a:latin typeface="Calibri"/>
              <a:ea typeface="ＭＳ Ｐゴシック"/>
            </a:endParaRPr>
          </a:p>
        </p:txBody>
      </p:sp>
      <p:pic>
        <p:nvPicPr>
          <p:cNvPr id="215" name="Picture 29"/>
          <p:cNvPicPr/>
          <p:nvPr/>
        </p:nvPicPr>
        <p:blipFill>
          <a:blip r:embed="rId4"/>
          <a:stretch>
            <a:fillRect/>
          </a:stretch>
        </p:blipFill>
        <p:spPr>
          <a:xfrm>
            <a:off x="10433304" y="8312472"/>
            <a:ext cx="1838592" cy="1225224"/>
          </a:xfrm>
          <a:prstGeom prst="rect">
            <a:avLst/>
          </a:prstGeom>
          <a:ln>
            <a:noFill/>
          </a:ln>
        </p:spPr>
      </p:pic>
      <p:pic>
        <p:nvPicPr>
          <p:cNvPr id="216" name="Picture 30"/>
          <p:cNvPicPr/>
          <p:nvPr/>
        </p:nvPicPr>
        <p:blipFill>
          <a:blip r:embed="rId5"/>
          <a:stretch>
            <a:fillRect/>
          </a:stretch>
        </p:blipFill>
        <p:spPr>
          <a:xfrm>
            <a:off x="7509600" y="8427888"/>
            <a:ext cx="994392" cy="994392"/>
          </a:xfrm>
          <a:prstGeom prst="rect">
            <a:avLst/>
          </a:prstGeom>
          <a:ln>
            <a:noFill/>
          </a:ln>
        </p:spPr>
      </p:pic>
      <p:pic>
        <p:nvPicPr>
          <p:cNvPr id="217" name="Picture 32"/>
          <p:cNvPicPr/>
          <p:nvPr/>
        </p:nvPicPr>
        <p:blipFill>
          <a:blip r:embed="rId6"/>
          <a:stretch>
            <a:fillRect/>
          </a:stretch>
        </p:blipFill>
        <p:spPr>
          <a:xfrm>
            <a:off x="654696" y="6983424"/>
            <a:ext cx="1410192" cy="1008504"/>
          </a:xfrm>
          <a:prstGeom prst="rect">
            <a:avLst/>
          </a:prstGeom>
          <a:ln>
            <a:noFill/>
          </a:ln>
        </p:spPr>
      </p:pic>
      <p:pic>
        <p:nvPicPr>
          <p:cNvPr id="218" name="Picture 33"/>
          <p:cNvPicPr/>
          <p:nvPr/>
        </p:nvPicPr>
        <p:blipFill>
          <a:blip r:embed="rId6"/>
          <a:stretch>
            <a:fillRect/>
          </a:stretch>
        </p:blipFill>
        <p:spPr>
          <a:xfrm>
            <a:off x="8013600" y="6983424"/>
            <a:ext cx="1410192" cy="1008504"/>
          </a:xfrm>
          <a:prstGeom prst="rect">
            <a:avLst/>
          </a:prstGeom>
          <a:ln>
            <a:noFill/>
          </a:ln>
        </p:spPr>
      </p:pic>
      <p:pic>
        <p:nvPicPr>
          <p:cNvPr id="219" name="Picture 34"/>
          <p:cNvPicPr/>
          <p:nvPr/>
        </p:nvPicPr>
        <p:blipFill>
          <a:blip r:embed="rId6"/>
          <a:stretch>
            <a:fillRect/>
          </a:stretch>
        </p:blipFill>
        <p:spPr>
          <a:xfrm>
            <a:off x="10735704" y="6983424"/>
            <a:ext cx="1410192" cy="1008504"/>
          </a:xfrm>
          <a:prstGeom prst="rect">
            <a:avLst/>
          </a:prstGeom>
          <a:ln>
            <a:noFill/>
          </a:ln>
        </p:spPr>
      </p:pic>
      <p:sp>
        <p:nvSpPr>
          <p:cNvPr id="220" name="CustomShape 31"/>
          <p:cNvSpPr/>
          <p:nvPr/>
        </p:nvSpPr>
        <p:spPr>
          <a:xfrm>
            <a:off x="8112384" y="5276333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ECPdoEntry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21" name="CustomShape 32"/>
          <p:cNvSpPr/>
          <p:nvPr/>
        </p:nvSpPr>
        <p:spPr>
          <a:xfrm>
            <a:off x="8304408" y="5466341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ECPdoEntry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22" name="CustomShape 33"/>
          <p:cNvSpPr/>
          <p:nvPr/>
        </p:nvSpPr>
        <p:spPr>
          <a:xfrm>
            <a:off x="8517600" y="5679533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ECPdoEntry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23" name="CustomShape 34"/>
          <p:cNvSpPr/>
          <p:nvPr/>
        </p:nvSpPr>
        <p:spPr>
          <a:xfrm>
            <a:off x="10632888" y="5276333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ECPdoEntry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24" name="CustomShape 35"/>
          <p:cNvSpPr/>
          <p:nvPr/>
        </p:nvSpPr>
        <p:spPr>
          <a:xfrm>
            <a:off x="10824912" y="5466341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ECPdoEntry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25" name="CustomShape 36"/>
          <p:cNvSpPr/>
          <p:nvPr/>
        </p:nvSpPr>
        <p:spPr>
          <a:xfrm>
            <a:off x="11038104" y="5679533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ECPdoEntry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226" name="Picture 27"/>
          <p:cNvPicPr/>
          <p:nvPr/>
        </p:nvPicPr>
        <p:blipFill>
          <a:blip r:embed="rId5"/>
          <a:stretch>
            <a:fillRect/>
          </a:stretch>
        </p:blipFill>
        <p:spPr>
          <a:xfrm>
            <a:off x="8329104" y="8427888"/>
            <a:ext cx="994392" cy="994392"/>
          </a:xfrm>
          <a:prstGeom prst="rect">
            <a:avLst/>
          </a:prstGeom>
          <a:ln>
            <a:noFill/>
          </a:ln>
        </p:spPr>
      </p:pic>
      <p:pic>
        <p:nvPicPr>
          <p:cNvPr id="227" name="Picture 28"/>
          <p:cNvPicPr/>
          <p:nvPr/>
        </p:nvPicPr>
        <p:blipFill>
          <a:blip r:embed="rId5"/>
          <a:stretch>
            <a:fillRect/>
          </a:stretch>
        </p:blipFill>
        <p:spPr>
          <a:xfrm>
            <a:off x="9034704" y="8427888"/>
            <a:ext cx="994392" cy="994392"/>
          </a:xfrm>
          <a:prstGeom prst="rect">
            <a:avLst/>
          </a:prstGeom>
          <a:ln>
            <a:noFill/>
          </a:ln>
        </p:spPr>
      </p:pic>
      <p:sp>
        <p:nvSpPr>
          <p:cNvPr id="228" name="CustomShape 37"/>
          <p:cNvSpPr/>
          <p:nvPr/>
        </p:nvSpPr>
        <p:spPr>
          <a:xfrm flipV="1">
            <a:off x="1360296" y="6750258"/>
            <a:ext cx="6048" cy="770616"/>
          </a:xfrm>
          <a:prstGeom prst="straightConnector1">
            <a:avLst/>
          </a:prstGeom>
          <a:noFill/>
          <a:ln w="41275">
            <a:solidFill>
              <a:srgbClr val="008000"/>
            </a:solidFill>
            <a:round/>
            <a:tailEnd type="arrow" w="med" len="med"/>
          </a:ln>
        </p:spPr>
      </p:sp>
      <p:sp>
        <p:nvSpPr>
          <p:cNvPr id="229" name="CustomShape 38"/>
          <p:cNvSpPr/>
          <p:nvPr/>
        </p:nvSpPr>
        <p:spPr>
          <a:xfrm>
            <a:off x="753480" y="5276333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ECPdoEntry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30" name="CustomShape 39"/>
          <p:cNvSpPr/>
          <p:nvPr/>
        </p:nvSpPr>
        <p:spPr>
          <a:xfrm>
            <a:off x="945504" y="5466341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>
                <a:solidFill>
                  <a:srgbClr val="000000"/>
                </a:solidFill>
                <a:latin typeface="Calibri"/>
                <a:ea typeface="ＭＳ Ｐゴシック"/>
              </a:rPr>
              <a:t>ECPdoEntry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31" name="CustomShape 40"/>
          <p:cNvSpPr/>
          <p:nvPr/>
        </p:nvSpPr>
        <p:spPr>
          <a:xfrm>
            <a:off x="1158696" y="5679533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 dirty="0" err="1">
                <a:solidFill>
                  <a:srgbClr val="000000"/>
                </a:solidFill>
                <a:latin typeface="Calibri"/>
                <a:ea typeface="ＭＳ Ｐゴシック"/>
              </a:rPr>
              <a:t>ECPdoEntry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232" name="CustomShape 41"/>
          <p:cNvSpPr/>
          <p:nvPr/>
        </p:nvSpPr>
        <p:spPr>
          <a:xfrm>
            <a:off x="755496" y="6298067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 dirty="0">
                <a:solidFill>
                  <a:srgbClr val="000000"/>
                </a:solidFill>
                <a:latin typeface="Calibri"/>
                <a:ea typeface="ＭＳ Ｐゴシック"/>
              </a:rPr>
              <a:t>EC master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233" name="CustomShape 42"/>
          <p:cNvSpPr/>
          <p:nvPr/>
        </p:nvSpPr>
        <p:spPr>
          <a:xfrm>
            <a:off x="8114400" y="6298067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 dirty="0">
                <a:solidFill>
                  <a:srgbClr val="000000"/>
                </a:solidFill>
                <a:latin typeface="Calibri"/>
                <a:ea typeface="ＭＳ Ｐゴシック"/>
              </a:rPr>
              <a:t>EC master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234" name="CustomShape 43"/>
          <p:cNvSpPr/>
          <p:nvPr/>
        </p:nvSpPr>
        <p:spPr>
          <a:xfrm>
            <a:off x="10634904" y="6298067"/>
            <a:ext cx="1311408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en-US" sz="1700" dirty="0">
                <a:solidFill>
                  <a:srgbClr val="000000"/>
                </a:solidFill>
                <a:latin typeface="Calibri"/>
                <a:ea typeface="ＭＳ Ｐゴシック"/>
              </a:rPr>
              <a:t>EC master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235" name="CustomShape 44"/>
          <p:cNvSpPr/>
          <p:nvPr/>
        </p:nvSpPr>
        <p:spPr>
          <a:xfrm>
            <a:off x="2670696" y="6816600"/>
            <a:ext cx="5039496" cy="3170160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/>
          <a:lstStyle/>
          <a:p>
            <a:pPr marL="400002" indent="-400002"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Calibri"/>
              </a:rPr>
              <a:t>Executes and links objects:</a:t>
            </a:r>
            <a:endParaRPr dirty="0"/>
          </a:p>
          <a:p>
            <a:pPr marL="880005" lvl="1" indent="-240001">
              <a:buFont typeface="Arial"/>
              <a:buChar char="•"/>
            </a:pPr>
            <a:r>
              <a:rPr lang="en-US" sz="1500" dirty="0">
                <a:solidFill>
                  <a:srgbClr val="000000"/>
                </a:solidFill>
                <a:latin typeface="Calibri"/>
              </a:rPr>
              <a:t>Encoder </a:t>
            </a:r>
            <a:endParaRPr dirty="0"/>
          </a:p>
          <a:p>
            <a:pPr marL="880005" lvl="1" indent="-240001">
              <a:buFont typeface="Arial"/>
              <a:buChar char="•"/>
            </a:pPr>
            <a:r>
              <a:rPr lang="en-US" sz="1500" dirty="0">
                <a:solidFill>
                  <a:srgbClr val="000000"/>
                </a:solidFill>
                <a:latin typeface="Calibri"/>
              </a:rPr>
              <a:t>Trajectory Generation</a:t>
            </a:r>
            <a:endParaRPr dirty="0"/>
          </a:p>
          <a:p>
            <a:pPr marL="880005" lvl="1" indent="-240001">
              <a:buFont typeface="Arial"/>
              <a:buChar char="•"/>
            </a:pPr>
            <a:r>
              <a:rPr lang="en-US" sz="1500" dirty="0">
                <a:solidFill>
                  <a:srgbClr val="000000"/>
                </a:solidFill>
                <a:latin typeface="Calibri"/>
              </a:rPr>
              <a:t>PID-Controller</a:t>
            </a:r>
            <a:endParaRPr dirty="0"/>
          </a:p>
          <a:p>
            <a:pPr marL="880005" lvl="1" indent="-240001">
              <a:buFont typeface="Arial"/>
              <a:buChar char="•"/>
            </a:pPr>
            <a:r>
              <a:rPr lang="en-US" sz="1500" dirty="0">
                <a:solidFill>
                  <a:srgbClr val="000000"/>
                </a:solidFill>
                <a:latin typeface="Calibri"/>
              </a:rPr>
              <a:t>Monitor</a:t>
            </a:r>
            <a:endParaRPr dirty="0"/>
          </a:p>
          <a:p>
            <a:pPr marL="880005" lvl="1" indent="-240001">
              <a:buFont typeface="Arial"/>
              <a:buChar char="•"/>
            </a:pPr>
            <a:r>
              <a:rPr lang="en-US" sz="1500" dirty="0">
                <a:solidFill>
                  <a:srgbClr val="000000"/>
                </a:solidFill>
                <a:latin typeface="Calibri"/>
              </a:rPr>
              <a:t>Drive</a:t>
            </a:r>
            <a:endParaRPr dirty="0"/>
          </a:p>
          <a:p>
            <a:pPr marL="400002" indent="-400002"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Calibri"/>
              </a:rPr>
              <a:t>Sequences</a:t>
            </a:r>
            <a:endParaRPr dirty="0"/>
          </a:p>
          <a:p>
            <a:pPr marL="880005" lvl="1" indent="-240001">
              <a:buFont typeface="Arial"/>
              <a:buChar char="•"/>
            </a:pPr>
            <a:r>
              <a:rPr lang="en-US" sz="1500" dirty="0">
                <a:solidFill>
                  <a:srgbClr val="000000"/>
                </a:solidFill>
                <a:latin typeface="Calibri"/>
              </a:rPr>
              <a:t>Homing (different types)</a:t>
            </a:r>
            <a:endParaRPr dirty="0"/>
          </a:p>
          <a:p>
            <a:pPr marL="400002" indent="-400002">
              <a:buFont typeface="Arial"/>
              <a:buChar char="•"/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244" name="CustomShape 53"/>
          <p:cNvSpPr/>
          <p:nvPr/>
        </p:nvSpPr>
        <p:spPr>
          <a:xfrm>
            <a:off x="4114656" y="2380896"/>
            <a:ext cx="1528632" cy="318024"/>
          </a:xfrm>
          <a:prstGeom prst="rect">
            <a:avLst/>
          </a:prstGeom>
          <a:noFill/>
          <a:ln>
            <a:noFill/>
          </a:ln>
        </p:spPr>
        <p:txBody>
          <a:bodyPr wrap="none" lIns="125985" tIns="62993" rIns="125985" bIns="62993"/>
          <a:lstStyle/>
          <a:p>
            <a:pPr>
              <a:lnSpc>
                <a:spcPct val="100000"/>
              </a:lnSpc>
            </a:pPr>
            <a:r>
              <a:rPr lang="en-US" sz="1300" i="1">
                <a:solidFill>
                  <a:srgbClr val="000000"/>
                </a:solidFill>
                <a:latin typeface="Calibri"/>
              </a:rPr>
              <a:t>“Cfg.CreateAxis(…)”</a:t>
            </a:r>
            <a:endParaRPr/>
          </a:p>
        </p:txBody>
      </p:sp>
      <p:sp>
        <p:nvSpPr>
          <p:cNvPr id="245" name="CustomShape 54"/>
          <p:cNvSpPr/>
          <p:nvPr/>
        </p:nvSpPr>
        <p:spPr>
          <a:xfrm>
            <a:off x="7153524" y="2234463"/>
            <a:ext cx="4039560" cy="603792"/>
          </a:xfrm>
          <a:prstGeom prst="rect">
            <a:avLst/>
          </a:prstGeom>
          <a:noFill/>
          <a:ln>
            <a:noFill/>
          </a:ln>
        </p:spPr>
        <p:txBody>
          <a:bodyPr lIns="125985" tIns="62993" rIns="125985" bIns="62993"/>
          <a:lstStyle/>
          <a:p>
            <a:pPr>
              <a:lnSpc>
                <a:spcPct val="100000"/>
              </a:lnSpc>
            </a:pPr>
            <a:r>
              <a:rPr lang="en-US" sz="1700" dirty="0">
                <a:solidFill>
                  <a:srgbClr val="000000"/>
                </a:solidFill>
                <a:latin typeface="Calibri"/>
              </a:rPr>
              <a:t>Types: Normal, Virtual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246" name="CustomShape 55"/>
          <p:cNvSpPr/>
          <p:nvPr/>
        </p:nvSpPr>
        <p:spPr>
          <a:xfrm>
            <a:off x="753480" y="4520750"/>
            <a:ext cx="11167632" cy="513188"/>
          </a:xfrm>
          <a:prstGeom prst="rect">
            <a:avLst/>
          </a:prstGeom>
          <a:solidFill>
            <a:schemeClr val="accent6"/>
          </a:solidFill>
          <a:ln w="25560">
            <a:solidFill>
              <a:srgbClr val="000000"/>
            </a:solidFill>
            <a:prstDash val="dash"/>
            <a:miter/>
          </a:ln>
        </p:spPr>
        <p:txBody>
          <a:bodyPr lIns="125985" tIns="65512" rIns="125985" bIns="65512"/>
          <a:lstStyle/>
          <a:p>
            <a:pPr algn="ctr">
              <a:lnSpc>
                <a:spcPct val="70000"/>
              </a:lnSpc>
            </a:pPr>
            <a:r>
              <a:rPr lang="sv-SE" sz="1700" dirty="0" err="1">
                <a:solidFill>
                  <a:srgbClr val="000000"/>
                </a:solidFill>
                <a:latin typeface="Calibri"/>
                <a:ea typeface="ＭＳ Ｐゴシック"/>
              </a:rPr>
              <a:t>Optional</a:t>
            </a:r>
            <a:r>
              <a:rPr lang="sv-SE" sz="1700" dirty="0">
                <a:solidFill>
                  <a:srgbClr val="000000"/>
                </a:solidFill>
                <a:latin typeface="Calibri"/>
                <a:ea typeface="ＭＳ Ｐゴシック"/>
              </a:rPr>
              <a:t> Axis PLC for </a:t>
            </a:r>
            <a:r>
              <a:rPr lang="sv-SE" sz="1700" dirty="0" err="1">
                <a:solidFill>
                  <a:srgbClr val="000000"/>
                </a:solidFill>
                <a:latin typeface="Calibri"/>
                <a:ea typeface="ＭＳ Ｐゴシック"/>
              </a:rPr>
              <a:t>syncronization</a:t>
            </a:r>
            <a:r>
              <a:rPr lang="sv-SE" sz="1700" dirty="0">
                <a:solidFill>
                  <a:srgbClr val="000000"/>
                </a:solidFill>
                <a:latin typeface="Calibri"/>
                <a:ea typeface="ＭＳ Ｐゴシック"/>
              </a:rPr>
              <a:t> / </a:t>
            </a:r>
            <a:r>
              <a:rPr lang="sv-SE" sz="1700" dirty="0" err="1">
                <a:solidFill>
                  <a:srgbClr val="000000"/>
                </a:solidFill>
                <a:latin typeface="Calibri"/>
                <a:ea typeface="ＭＳ Ｐゴシック"/>
              </a:rPr>
              <a:t>control</a:t>
            </a:r>
            <a:r>
              <a:rPr lang="sv-SE" sz="1700" dirty="0">
                <a:solidFill>
                  <a:srgbClr val="000000"/>
                </a:solidFill>
                <a:latin typeface="Calibri"/>
                <a:ea typeface="ＭＳ Ｐゴシック"/>
              </a:rPr>
              <a:t> (</a:t>
            </a:r>
            <a:r>
              <a:rPr lang="sv-SE" sz="1700" dirty="0" err="1">
                <a:solidFill>
                  <a:srgbClr val="000000"/>
                </a:solidFill>
                <a:latin typeface="Calibri"/>
                <a:ea typeface="ＭＳ Ｐゴシック"/>
              </a:rPr>
              <a:t>executed</a:t>
            </a:r>
            <a:r>
              <a:rPr lang="sv-SE" sz="1700" dirty="0">
                <a:solidFill>
                  <a:srgbClr val="000000"/>
                </a:solidFill>
                <a:latin typeface="Calibri"/>
                <a:ea typeface="ＭＳ Ｐゴシック"/>
              </a:rPr>
              <a:t> in </a:t>
            </a:r>
            <a:r>
              <a:rPr lang="sv-SE" sz="1700" dirty="0" err="1">
                <a:solidFill>
                  <a:srgbClr val="000000"/>
                </a:solidFill>
                <a:latin typeface="Calibri"/>
                <a:ea typeface="ＭＳ Ｐゴシック"/>
              </a:rPr>
              <a:t>sync</a:t>
            </a:r>
            <a:r>
              <a:rPr lang="sv-SE" sz="1700" dirty="0">
                <a:solidFill>
                  <a:srgbClr val="000000"/>
                </a:solidFill>
                <a:latin typeface="Calibri"/>
                <a:ea typeface="ＭＳ Ｐゴシック"/>
              </a:rPr>
              <a:t> </a:t>
            </a:r>
            <a:r>
              <a:rPr lang="sv-SE" sz="1700" dirty="0" err="1">
                <a:solidFill>
                  <a:srgbClr val="000000"/>
                </a:solidFill>
                <a:latin typeface="Calibri"/>
                <a:ea typeface="ＭＳ Ｐゴシック"/>
              </a:rPr>
              <a:t>with</a:t>
            </a:r>
            <a:r>
              <a:rPr lang="sv-SE" sz="1700" dirty="0">
                <a:solidFill>
                  <a:srgbClr val="000000"/>
                </a:solidFill>
                <a:latin typeface="Calibri"/>
                <a:ea typeface="ＭＳ Ｐゴシック"/>
              </a:rPr>
              <a:t> </a:t>
            </a:r>
            <a:r>
              <a:rPr lang="sv-SE" sz="1700" dirty="0" err="1">
                <a:solidFill>
                  <a:srgbClr val="000000"/>
                </a:solidFill>
                <a:latin typeface="Calibri"/>
                <a:ea typeface="ＭＳ Ｐゴシック"/>
              </a:rPr>
              <a:t>axis</a:t>
            </a:r>
            <a:r>
              <a:rPr lang="sv-SE" sz="1700" dirty="0">
                <a:solidFill>
                  <a:srgbClr val="000000"/>
                </a:solidFill>
                <a:latin typeface="Calibri"/>
                <a:ea typeface="ＭＳ Ｐゴシック"/>
              </a:rPr>
              <a:t> </a:t>
            </a:r>
            <a:r>
              <a:rPr lang="sv-SE" sz="1700" dirty="0" err="1">
                <a:solidFill>
                  <a:srgbClr val="000000"/>
                </a:solidFill>
                <a:latin typeface="Calibri"/>
                <a:ea typeface="ＭＳ Ｐゴシック"/>
              </a:rPr>
              <a:t>object</a:t>
            </a:r>
            <a:r>
              <a:rPr lang="sv-SE" sz="1700" dirty="0">
                <a:solidFill>
                  <a:srgbClr val="000000"/>
                </a:solidFill>
                <a:latin typeface="Calibri"/>
                <a:ea typeface="ＭＳ Ｐゴシック"/>
              </a:rPr>
              <a:t>)</a:t>
            </a:r>
            <a:endParaRPr dirty="0"/>
          </a:p>
          <a:p>
            <a:pPr algn="ctr">
              <a:lnSpc>
                <a:spcPct val="70000"/>
              </a:lnSpc>
            </a:pPr>
            <a:endParaRPr dirty="0"/>
          </a:p>
        </p:txBody>
      </p:sp>
      <p:sp>
        <p:nvSpPr>
          <p:cNvPr id="66" name="CustomShape 26"/>
          <p:cNvSpPr/>
          <p:nvPr/>
        </p:nvSpPr>
        <p:spPr>
          <a:xfrm>
            <a:off x="3590748" y="3614128"/>
            <a:ext cx="1492344" cy="482328"/>
          </a:xfrm>
          <a:prstGeom prst="rect">
            <a:avLst/>
          </a:prstGeom>
          <a:solidFill>
            <a:srgbClr val="558ED5"/>
          </a:solidFill>
          <a:ln w="25560">
            <a:solidFill>
              <a:srgbClr val="000000"/>
            </a:solidFill>
            <a:miter/>
          </a:ln>
        </p:spPr>
        <p:txBody>
          <a:bodyPr lIns="125985" tIns="65512" rIns="125985" bIns="65512"/>
          <a:lstStyle/>
          <a:p>
            <a:pPr>
              <a:lnSpc>
                <a:spcPct val="100000"/>
              </a:lnSpc>
            </a:pPr>
            <a:r>
              <a:rPr lang="sv-SE" sz="1700" dirty="0">
                <a:solidFill>
                  <a:srgbClr val="000000"/>
                </a:solidFill>
                <a:latin typeface="Calibri"/>
                <a:ea typeface="ＭＳ Ｐゴシック"/>
              </a:rPr>
              <a:t>Trajectory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67" name="Line 9">
            <a:extLst>
              <a:ext uri="{FF2B5EF4-FFF2-40B4-BE49-F238E27FC236}">
                <a16:creationId xmlns:a16="http://schemas.microsoft.com/office/drawing/2014/main" id="{E09409A8-7F2E-E444-88BD-7B2980439783}"/>
              </a:ext>
            </a:extLst>
          </p:cNvPr>
          <p:cNvSpPr/>
          <p:nvPr/>
        </p:nvSpPr>
        <p:spPr>
          <a:xfrm flipH="1">
            <a:off x="1359792" y="4107685"/>
            <a:ext cx="0" cy="116864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68" name="Line 9">
            <a:extLst>
              <a:ext uri="{FF2B5EF4-FFF2-40B4-BE49-F238E27FC236}">
                <a16:creationId xmlns:a16="http://schemas.microsoft.com/office/drawing/2014/main" id="{96B567BC-85F4-974D-AE31-9B27D7F1A983}"/>
              </a:ext>
            </a:extLst>
          </p:cNvPr>
          <p:cNvSpPr/>
          <p:nvPr/>
        </p:nvSpPr>
        <p:spPr>
          <a:xfrm flipH="1">
            <a:off x="4336920" y="4093992"/>
            <a:ext cx="0" cy="42675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72" name="Line 9">
            <a:extLst>
              <a:ext uri="{FF2B5EF4-FFF2-40B4-BE49-F238E27FC236}">
                <a16:creationId xmlns:a16="http://schemas.microsoft.com/office/drawing/2014/main" id="{85C042E1-5950-004D-B579-BE04DF5EBDB0}"/>
              </a:ext>
            </a:extLst>
          </p:cNvPr>
          <p:cNvSpPr/>
          <p:nvPr/>
        </p:nvSpPr>
        <p:spPr>
          <a:xfrm flipH="1">
            <a:off x="8719200" y="4093992"/>
            <a:ext cx="0" cy="116864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73" name="Line 9">
            <a:extLst>
              <a:ext uri="{FF2B5EF4-FFF2-40B4-BE49-F238E27FC236}">
                <a16:creationId xmlns:a16="http://schemas.microsoft.com/office/drawing/2014/main" id="{AE14501E-E38C-1C49-B233-3AA353C27210}"/>
              </a:ext>
            </a:extLst>
          </p:cNvPr>
          <p:cNvSpPr/>
          <p:nvPr/>
        </p:nvSpPr>
        <p:spPr>
          <a:xfrm flipH="1">
            <a:off x="11222771" y="4093992"/>
            <a:ext cx="0" cy="116864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74" name="Line 9">
            <a:extLst>
              <a:ext uri="{FF2B5EF4-FFF2-40B4-BE49-F238E27FC236}">
                <a16:creationId xmlns:a16="http://schemas.microsoft.com/office/drawing/2014/main" id="{91A18685-2847-3E4B-A62D-447DFCF7B9A3}"/>
              </a:ext>
            </a:extLst>
          </p:cNvPr>
          <p:cNvSpPr/>
          <p:nvPr/>
        </p:nvSpPr>
        <p:spPr>
          <a:xfrm flipH="1">
            <a:off x="6299496" y="4093992"/>
            <a:ext cx="0" cy="42675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75" name="Line 9">
            <a:extLst>
              <a:ext uri="{FF2B5EF4-FFF2-40B4-BE49-F238E27FC236}">
                <a16:creationId xmlns:a16="http://schemas.microsoft.com/office/drawing/2014/main" id="{DC143036-9EDB-EA4E-9A07-070BE8FDC6AA}"/>
              </a:ext>
            </a:extLst>
          </p:cNvPr>
          <p:cNvSpPr/>
          <p:nvPr/>
        </p:nvSpPr>
        <p:spPr>
          <a:xfrm flipH="1">
            <a:off x="1695320" y="4107685"/>
            <a:ext cx="0" cy="42675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76" name="Line 9">
            <a:extLst>
              <a:ext uri="{FF2B5EF4-FFF2-40B4-BE49-F238E27FC236}">
                <a16:creationId xmlns:a16="http://schemas.microsoft.com/office/drawing/2014/main" id="{ED5BF1CA-58BB-BF43-B49D-3B65DB2590C4}"/>
              </a:ext>
            </a:extLst>
          </p:cNvPr>
          <p:cNvSpPr/>
          <p:nvPr/>
        </p:nvSpPr>
        <p:spPr>
          <a:xfrm flipH="1">
            <a:off x="9053624" y="4093992"/>
            <a:ext cx="0" cy="42675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  <p:sp>
        <p:nvSpPr>
          <p:cNvPr id="77" name="Line 9">
            <a:extLst>
              <a:ext uri="{FF2B5EF4-FFF2-40B4-BE49-F238E27FC236}">
                <a16:creationId xmlns:a16="http://schemas.microsoft.com/office/drawing/2014/main" id="{2D4856A0-7B2D-794C-8CF7-40540ABC6E2B}"/>
              </a:ext>
            </a:extLst>
          </p:cNvPr>
          <p:cNvSpPr/>
          <p:nvPr/>
        </p:nvSpPr>
        <p:spPr>
          <a:xfrm flipH="1">
            <a:off x="11618254" y="4107685"/>
            <a:ext cx="0" cy="42675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round/>
            <a:headEnd type="triangle"/>
            <a:tailEnd type="triangle"/>
          </a:ln>
        </p:spPr>
        <p:txBody>
          <a:bodyPr lIns="89183" tIns="44592" rIns="89183" bIns="44592"/>
          <a:lstStyle/>
          <a:p>
            <a:endParaRPr lang="en-US" sz="2994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" grpId="0" animBg="1"/>
      <p:bldP spid="68" grpId="0" animBg="1"/>
      <p:bldP spid="74" grpId="0" animBg="1"/>
      <p:bldP spid="75" grpId="0" animBg="1"/>
      <p:bldP spid="76" grpId="0" animBg="1"/>
      <p:bldP spid="7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6758" y="3106544"/>
            <a:ext cx="2080260" cy="1325137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254" y="3106544"/>
            <a:ext cx="2080260" cy="132513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582" y="3106544"/>
            <a:ext cx="2080260" cy="13251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31" kern="1200" dirty="0" err="1">
                <a:solidFill>
                  <a:srgbClr val="FFFFFF"/>
                </a:solidFill>
                <a:latin typeface="Calibri"/>
                <a:ea typeface="+mn-ea"/>
                <a:cs typeface="+mn-cs"/>
              </a:rPr>
              <a:t>ecmc</a:t>
            </a:r>
            <a:r>
              <a:rPr lang="en-US" sz="4431" kern="1200" dirty="0">
                <a:solidFill>
                  <a:srgbClr val="FFFFFF"/>
                </a:solidFill>
                <a:latin typeface="Calibri"/>
                <a:ea typeface="+mn-ea"/>
                <a:cs typeface="+mn-cs"/>
              </a:rPr>
              <a:t>: Control</a:t>
            </a:r>
            <a:r>
              <a:rPr lang="en-US" dirty="0"/>
              <a:t> </a:t>
            </a:r>
            <a:r>
              <a:rPr lang="en-US" sz="4431" kern="1200" dirty="0">
                <a:solidFill>
                  <a:srgbClr val="FFFFFF"/>
                </a:solidFill>
                <a:latin typeface="Calibri"/>
                <a:ea typeface="+mn-ea"/>
                <a:cs typeface="+mn-cs"/>
              </a:rPr>
              <a:t>Loop</a:t>
            </a:r>
            <a:r>
              <a:rPr lang="en-US" dirty="0"/>
              <a:t> </a:t>
            </a:r>
            <a:r>
              <a:rPr lang="en-US" sz="4431" kern="1200" dirty="0">
                <a:solidFill>
                  <a:srgbClr val="FFFFFF"/>
                </a:solidFill>
                <a:latin typeface="Calibri"/>
                <a:ea typeface="+mn-ea"/>
                <a:cs typeface="+mn-cs"/>
              </a:rPr>
              <a:t>Execution</a:t>
            </a:r>
            <a:r>
              <a:rPr lang="en-US" dirty="0"/>
              <a:t> </a:t>
            </a:r>
            <a:r>
              <a:rPr lang="en-US" sz="4431" kern="1200" dirty="0">
                <a:solidFill>
                  <a:srgbClr val="FFFFFF"/>
                </a:solidFill>
                <a:latin typeface="Calibri"/>
                <a:ea typeface="+mn-ea"/>
                <a:cs typeface="+mn-cs"/>
              </a:rPr>
              <a:t>Options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461051" y="4198529"/>
            <a:ext cx="0" cy="951066"/>
          </a:xfrm>
          <a:prstGeom prst="straightConnector1">
            <a:avLst/>
          </a:prstGeom>
          <a:ln>
            <a:solidFill>
              <a:srgbClr val="008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469162" y="6100665"/>
            <a:ext cx="0" cy="89889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1864" y="7146833"/>
            <a:ext cx="1839450" cy="1156907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V="1">
            <a:off x="1259429" y="6100663"/>
            <a:ext cx="0" cy="129853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129" y="7146838"/>
            <a:ext cx="1500754" cy="1056427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150508" y="4476742"/>
            <a:ext cx="1257206" cy="3472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 i="1"/>
              <a:t>Act. position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148912" y="4476742"/>
            <a:ext cx="1359798" cy="3472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 i="1"/>
              <a:t>Position </a:t>
            </a:r>
            <a:r>
              <a:rPr lang="en-US" sz="1437" i="1" err="1"/>
              <a:t>setp</a:t>
            </a:r>
            <a:r>
              <a:rPr lang="en-US" sz="1437" i="1"/>
              <a:t>.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5435164" y="4198529"/>
            <a:ext cx="0" cy="951066"/>
          </a:xfrm>
          <a:prstGeom prst="straightConnector1">
            <a:avLst/>
          </a:prstGeom>
          <a:ln>
            <a:solidFill>
              <a:srgbClr val="008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6443277" y="6100665"/>
            <a:ext cx="0" cy="89889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5978" y="7146833"/>
            <a:ext cx="1839450" cy="1156907"/>
          </a:xfrm>
          <a:prstGeom prst="rect">
            <a:avLst/>
          </a:prstGeom>
        </p:spPr>
      </p:pic>
      <p:cxnSp>
        <p:nvCxnSpPr>
          <p:cNvPr id="40" name="Straight Arrow Connector 39"/>
          <p:cNvCxnSpPr/>
          <p:nvPr/>
        </p:nvCxnSpPr>
        <p:spPr>
          <a:xfrm flipV="1">
            <a:off x="5233543" y="6100663"/>
            <a:ext cx="0" cy="129853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6244" y="7146838"/>
            <a:ext cx="1500754" cy="1056427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4283768" y="4476742"/>
            <a:ext cx="1257206" cy="3472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 i="1"/>
              <a:t>Act. position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299991" y="4476742"/>
            <a:ext cx="1341716" cy="3472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 i="1"/>
              <a:t>Velocity </a:t>
            </a:r>
            <a:r>
              <a:rPr lang="en-US" sz="1437" i="1" err="1"/>
              <a:t>setp</a:t>
            </a:r>
            <a:r>
              <a:rPr lang="en-US" sz="1437" i="1"/>
              <a:t>.</a:t>
            </a:r>
          </a:p>
        </p:txBody>
      </p:sp>
      <p:cxnSp>
        <p:nvCxnSpPr>
          <p:cNvPr id="47" name="Straight Arrow Connector 46"/>
          <p:cNvCxnSpPr/>
          <p:nvPr/>
        </p:nvCxnSpPr>
        <p:spPr>
          <a:xfrm flipV="1">
            <a:off x="9968883" y="4224803"/>
            <a:ext cx="0" cy="951066"/>
          </a:xfrm>
          <a:prstGeom prst="straightConnector1">
            <a:avLst/>
          </a:prstGeom>
          <a:ln>
            <a:solidFill>
              <a:srgbClr val="008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10976995" y="6126939"/>
            <a:ext cx="0" cy="872623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9696" y="7173107"/>
            <a:ext cx="1839450" cy="1156907"/>
          </a:xfrm>
          <a:prstGeom prst="rect">
            <a:avLst/>
          </a:prstGeom>
        </p:spPr>
      </p:pic>
      <p:cxnSp>
        <p:nvCxnSpPr>
          <p:cNvPr id="51" name="Straight Arrow Connector 50"/>
          <p:cNvCxnSpPr/>
          <p:nvPr/>
        </p:nvCxnSpPr>
        <p:spPr>
          <a:xfrm flipV="1">
            <a:off x="9767261" y="6126935"/>
            <a:ext cx="0" cy="129853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Picture 51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9962" y="7173111"/>
            <a:ext cx="1500754" cy="1056427"/>
          </a:xfrm>
          <a:prstGeom prst="rect">
            <a:avLst/>
          </a:prstGeom>
        </p:spPr>
      </p:pic>
      <p:cxnSp>
        <p:nvCxnSpPr>
          <p:cNvPr id="53" name="Straight Arrow Connector 52"/>
          <p:cNvCxnSpPr/>
          <p:nvPr/>
        </p:nvCxnSpPr>
        <p:spPr>
          <a:xfrm flipV="1">
            <a:off x="10876185" y="4172635"/>
            <a:ext cx="0" cy="951066"/>
          </a:xfrm>
          <a:prstGeom prst="straightConnector1">
            <a:avLst/>
          </a:prstGeom>
          <a:ln>
            <a:solidFill>
              <a:srgbClr val="008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8820272" y="4476742"/>
            <a:ext cx="1257206" cy="3472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 i="1"/>
              <a:t>Act. position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0853462" y="4476742"/>
            <a:ext cx="1269132" cy="3472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 i="1"/>
              <a:t>Torque </a:t>
            </a:r>
            <a:r>
              <a:rPr lang="en-US" sz="1437" i="1" err="1"/>
              <a:t>setp</a:t>
            </a:r>
            <a:r>
              <a:rPr lang="en-US" sz="1437" i="1"/>
              <a:t>.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46628" y="2232724"/>
            <a:ext cx="2247860" cy="8449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pPr algn="ctr"/>
            <a:r>
              <a:rPr lang="en-US" sz="2994"/>
              <a:t>CSP-Mode</a:t>
            </a:r>
          </a:p>
          <a:p>
            <a:pPr algn="ctr"/>
            <a:r>
              <a:rPr lang="en-US" sz="1677"/>
              <a:t>Cyclic Sync. Position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788411" y="2232724"/>
            <a:ext cx="2223175" cy="8449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pPr algn="ctr"/>
            <a:r>
              <a:rPr lang="en-US" sz="2994"/>
              <a:t>CSV-Mode</a:t>
            </a:r>
          </a:p>
          <a:p>
            <a:pPr algn="ctr"/>
            <a:r>
              <a:rPr lang="en-US" sz="1677"/>
              <a:t>Cyclic Sync. Velocity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569977" y="5097430"/>
            <a:ext cx="1051765" cy="101066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/>
              <a:t>Control:</a:t>
            </a:r>
          </a:p>
          <a:p>
            <a:pPr marL="234082" indent="-234082">
              <a:buFont typeface="Arial"/>
              <a:buChar char="•"/>
            </a:pPr>
            <a:r>
              <a:rPr lang="en-US" sz="1437"/>
              <a:t>Pos.</a:t>
            </a:r>
          </a:p>
          <a:p>
            <a:pPr marL="234082" indent="-234082">
              <a:buFont typeface="Arial"/>
              <a:buChar char="•"/>
            </a:pPr>
            <a:r>
              <a:rPr lang="en-US" sz="1437" err="1"/>
              <a:t>Velo</a:t>
            </a:r>
            <a:r>
              <a:rPr lang="en-US" sz="1437"/>
              <a:t>.</a:t>
            </a:r>
          </a:p>
          <a:p>
            <a:pPr marL="234082" indent="-234082">
              <a:buFont typeface="Arial"/>
              <a:buChar char="•"/>
            </a:pPr>
            <a:r>
              <a:rPr lang="en-US" sz="1437"/>
              <a:t>Torque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7249770" y="5097426"/>
            <a:ext cx="1051765" cy="7895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 dirty="0"/>
              <a:t>Control:</a:t>
            </a:r>
          </a:p>
          <a:p>
            <a:pPr marL="234082" indent="-234082">
              <a:buFont typeface="Arial"/>
              <a:buChar char="•"/>
            </a:pPr>
            <a:r>
              <a:rPr lang="en-US" sz="1437" dirty="0" err="1"/>
              <a:t>Velo</a:t>
            </a:r>
            <a:r>
              <a:rPr lang="en-US" sz="1437" dirty="0"/>
              <a:t>.</a:t>
            </a:r>
          </a:p>
          <a:p>
            <a:pPr marL="234082" indent="-234082">
              <a:buFont typeface="Arial"/>
              <a:buChar char="•"/>
            </a:pPr>
            <a:r>
              <a:rPr lang="en-US" sz="1437" dirty="0"/>
              <a:t>Torque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8619" y="5097432"/>
            <a:ext cx="1411357" cy="95245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6244" y="5097432"/>
            <a:ext cx="1411357" cy="95245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8411" y="5097432"/>
            <a:ext cx="1411357" cy="95245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9961" y="5123707"/>
            <a:ext cx="1411357" cy="952454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72131" y="5123707"/>
            <a:ext cx="1411357" cy="952454"/>
          </a:xfrm>
          <a:prstGeom prst="rect">
            <a:avLst/>
          </a:prstGeom>
        </p:spPr>
      </p:pic>
      <p:sp>
        <p:nvSpPr>
          <p:cNvPr id="71" name="TextBox 70"/>
          <p:cNvSpPr txBox="1"/>
          <p:nvPr/>
        </p:nvSpPr>
        <p:spPr>
          <a:xfrm>
            <a:off x="2670788" y="3411785"/>
            <a:ext cx="1582038" cy="56836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/>
              <a:t>- Trajectory gen.</a:t>
            </a:r>
          </a:p>
          <a:p>
            <a:r>
              <a:rPr lang="en-US" sz="1437"/>
              <a:t>- No control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6652152" y="3411785"/>
            <a:ext cx="1534076" cy="56836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 dirty="0"/>
              <a:t>-Trajectory gen.</a:t>
            </a:r>
          </a:p>
          <a:p>
            <a:r>
              <a:rPr lang="en-US" sz="1437" dirty="0"/>
              <a:t>-Position cont.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1174190" y="3411783"/>
            <a:ext cx="1534076" cy="78951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/>
              <a:t>-Trajectory gen.</a:t>
            </a:r>
          </a:p>
          <a:p>
            <a:r>
              <a:rPr lang="en-US" sz="1437"/>
              <a:t>-Position cont.</a:t>
            </a:r>
          </a:p>
          <a:p>
            <a:r>
              <a:rPr lang="en-US" sz="1437"/>
              <a:t>-Velocity cont.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1786276" y="5097428"/>
            <a:ext cx="1051765" cy="56836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/>
              <a:t>Control:</a:t>
            </a:r>
          </a:p>
          <a:p>
            <a:pPr marL="234082" indent="-234082">
              <a:buFont typeface="Arial"/>
              <a:buChar char="•"/>
            </a:pPr>
            <a:r>
              <a:rPr lang="en-US" sz="1437"/>
              <a:t>Torque</a:t>
            </a:r>
          </a:p>
        </p:txBody>
      </p:sp>
      <p:sp>
        <p:nvSpPr>
          <p:cNvPr id="3" name="Rectangle 2"/>
          <p:cNvSpPr/>
          <p:nvPr/>
        </p:nvSpPr>
        <p:spPr>
          <a:xfrm>
            <a:off x="150505" y="4943158"/>
            <a:ext cx="12601401" cy="1426599"/>
          </a:xfrm>
          <a:prstGeom prst="rect">
            <a:avLst/>
          </a:prstGeom>
          <a:noFill/>
          <a:ln w="22225" cmpd="sng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4842" tIns="62420" rIns="124842" bIns="62420" rtlCol="0" anchor="ctr"/>
          <a:lstStyle/>
          <a:p>
            <a:pPr algn="ctr"/>
            <a:endParaRPr lang="en-US" sz="2994"/>
          </a:p>
        </p:txBody>
      </p:sp>
      <p:sp>
        <p:nvSpPr>
          <p:cNvPr id="60" name="TextBox 59"/>
          <p:cNvSpPr txBox="1"/>
          <p:nvPr/>
        </p:nvSpPr>
        <p:spPr>
          <a:xfrm>
            <a:off x="150511" y="4907214"/>
            <a:ext cx="1023167" cy="568360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437" i="1"/>
              <a:t>Amplifier </a:t>
            </a:r>
          </a:p>
          <a:p>
            <a:r>
              <a:rPr lang="en-US" sz="1437" i="1"/>
              <a:t>Level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50507" y="8235947"/>
            <a:ext cx="3310652" cy="715708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916" dirty="0"/>
              <a:t>Controller: No loops needed</a:t>
            </a:r>
          </a:p>
          <a:p>
            <a:r>
              <a:rPr lang="en-US" sz="1916" dirty="0"/>
              <a:t>Drive: All control loops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182955" y="8235947"/>
            <a:ext cx="3654592" cy="715708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916" dirty="0"/>
              <a:t>Controller: Position loop</a:t>
            </a:r>
          </a:p>
          <a:p>
            <a:r>
              <a:rPr lang="en-US" sz="1916" dirty="0"/>
              <a:t>Drive: Velocity and current loop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820272" y="8235947"/>
            <a:ext cx="3818804" cy="715708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r>
              <a:rPr lang="en-US" sz="1916"/>
              <a:t>Controller: Position, velocity loop</a:t>
            </a:r>
          </a:p>
          <a:p>
            <a:r>
              <a:rPr lang="en-US" sz="1916"/>
              <a:t>Drive: Current loop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9330973" y="2232723"/>
            <a:ext cx="2408546" cy="881651"/>
          </a:xfrm>
          <a:prstGeom prst="rect">
            <a:avLst/>
          </a:prstGeom>
          <a:noFill/>
        </p:spPr>
        <p:txBody>
          <a:bodyPr wrap="none" lIns="124842" tIns="62420" rIns="124842" bIns="62420" rtlCol="0">
            <a:spAutoFit/>
          </a:bodyPr>
          <a:lstStyle/>
          <a:p>
            <a:pPr algn="ctr"/>
            <a:r>
              <a:rPr lang="en-US" sz="2994"/>
              <a:t>CST-Mode</a:t>
            </a:r>
          </a:p>
          <a:p>
            <a:pPr algn="ctr"/>
            <a:r>
              <a:rPr lang="en-US" sz="1916"/>
              <a:t>Cyclic Sync. Torque</a:t>
            </a:r>
          </a:p>
        </p:txBody>
      </p:sp>
      <p:sp>
        <p:nvSpPr>
          <p:cNvPr id="5" name="Rectangle 4"/>
          <p:cNvSpPr/>
          <p:nvPr/>
        </p:nvSpPr>
        <p:spPr>
          <a:xfrm>
            <a:off x="4182953" y="2232723"/>
            <a:ext cx="4334882" cy="6752568"/>
          </a:xfrm>
          <a:prstGeom prst="rect">
            <a:avLst/>
          </a:prstGeom>
          <a:noFill/>
          <a:ln w="41275">
            <a:solidFill>
              <a:srgbClr val="008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4842" tIns="62420" rIns="124842" bIns="62420" rtlCol="0" anchor="ctr"/>
          <a:lstStyle/>
          <a:p>
            <a:pPr algn="ctr"/>
            <a:endParaRPr lang="en-US" sz="2994"/>
          </a:p>
        </p:txBody>
      </p:sp>
      <p:cxnSp>
        <p:nvCxnSpPr>
          <p:cNvPr id="42" name="Straight Arrow Connector 41"/>
          <p:cNvCxnSpPr/>
          <p:nvPr/>
        </p:nvCxnSpPr>
        <p:spPr>
          <a:xfrm flipV="1">
            <a:off x="6342466" y="4198529"/>
            <a:ext cx="0" cy="951066"/>
          </a:xfrm>
          <a:prstGeom prst="straightConnector1">
            <a:avLst/>
          </a:prstGeom>
          <a:ln>
            <a:solidFill>
              <a:srgbClr val="008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2166729" y="4198529"/>
            <a:ext cx="0" cy="951066"/>
          </a:xfrm>
          <a:prstGeom prst="straightConnector1">
            <a:avLst/>
          </a:prstGeom>
          <a:ln>
            <a:solidFill>
              <a:srgbClr val="008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CustomShape 3"/>
          <p:cNvSpPr/>
          <p:nvPr/>
        </p:nvSpPr>
        <p:spPr>
          <a:xfrm>
            <a:off x="9174312" y="8667205"/>
            <a:ext cx="2986200" cy="481186"/>
          </a:xfrm>
          <a:prstGeom prst="rect">
            <a:avLst/>
          </a:prstGeom>
          <a:noFill/>
          <a:ln>
            <a:noFill/>
          </a:ln>
        </p:spPr>
        <p:txBody>
          <a:bodyPr lIns="122875" tIns="61439" rIns="122875" bIns="61439" anchor="ctr"/>
          <a:lstStyle/>
          <a:p>
            <a:pPr algn="r">
              <a:lnSpc>
                <a:spcPct val="100000"/>
              </a:lnSpc>
            </a:pPr>
            <a:fld id="{4262F43B-3414-4A65-B8DE-ECFFDA432439}" type="slidenum">
              <a:rPr lang="en-US" sz="1677">
                <a:solidFill>
                  <a:srgbClr val="8B8B8B"/>
                </a:solidFill>
                <a:latin typeface="Calibri"/>
              </a:rPr>
              <a:t>9</a:t>
            </a:fld>
            <a:endParaRPr sz="2994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355C251-B1F2-4C48-A475-8E24B9D82785}"/>
              </a:ext>
            </a:extLst>
          </p:cNvPr>
          <p:cNvSpPr/>
          <p:nvPr/>
        </p:nvSpPr>
        <p:spPr>
          <a:xfrm>
            <a:off x="150504" y="2227358"/>
            <a:ext cx="3948311" cy="6752568"/>
          </a:xfrm>
          <a:prstGeom prst="rect">
            <a:avLst/>
          </a:prstGeom>
          <a:noFill/>
          <a:ln w="412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4842" tIns="62420" rIns="124842" bIns="62420" rtlCol="0" anchor="ctr"/>
          <a:lstStyle/>
          <a:p>
            <a:pPr algn="ctr"/>
            <a:endParaRPr lang="en-US" sz="2994"/>
          </a:p>
        </p:txBody>
      </p:sp>
    </p:spTree>
    <p:extLst>
      <p:ext uri="{BB962C8B-B14F-4D97-AF65-F5344CB8AC3E}">
        <p14:creationId xmlns:p14="http://schemas.microsoft.com/office/powerpoint/2010/main" val="4004433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36913</TotalTime>
  <Words>2869</Words>
  <Application>Microsoft Macintosh PowerPoint</Application>
  <PresentationFormat>A3 Paper (297x420 mm)</PresentationFormat>
  <Paragraphs>517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ＭＳ Ｐゴシック</vt:lpstr>
      <vt:lpstr>.AppleSystemUIFont</vt:lpstr>
      <vt:lpstr>Arial</vt:lpstr>
      <vt:lpstr>Calibri</vt:lpstr>
      <vt:lpstr>DejaVu Sans</vt:lpstr>
      <vt:lpstr>Lucida Grande</vt:lpstr>
      <vt:lpstr>StarSymbol</vt:lpstr>
      <vt:lpstr>Times New Roman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ecmc: Control Loop Execution Options</vt:lpstr>
      <vt:lpstr>PowerPoint Presentation</vt:lpstr>
      <vt:lpstr>PowerPoint Presentation</vt:lpstr>
      <vt:lpstr>ecmc: Configuration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Anders Sandström</cp:lastModifiedBy>
  <cp:revision>861</cp:revision>
  <cp:lastPrinted>2016-09-16T10:26:49Z</cp:lastPrinted>
  <dcterms:modified xsi:type="dcterms:W3CDTF">2022-08-23T06:38:39Z</dcterms:modified>
</cp:coreProperties>
</file>